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7" r:id="rId5"/>
    <p:sldId id="271" r:id="rId6"/>
    <p:sldId id="27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4" r:id="rId19"/>
    <p:sldId id="277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6E958-9C20-49D6-B030-05D875FF4FF6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7CECD-0DA9-4FAB-AB23-5466C142F5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93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370A-E0AF-474D-BE5E-CD8F9CF836BB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E6E00-DA6A-4934-B843-2AB89827B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65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E6E00-DA6A-4934-B843-2AB89827B4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2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E6E00-DA6A-4934-B843-2AB89827B4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CD71-3C80-43D3-A714-A060BB617525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47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DFC9-4C94-404D-B665-63687433A1DA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2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F1C-E506-4ADA-84E3-0E82D640B3BF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84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F7DB-A4A1-4D5A-8C09-F5A4F89D8685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79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CBF7-2AA2-4904-B320-1A6B5141E550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2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9D3-DF09-4952-AED3-BB4869B25663}" type="datetime1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208-8EC2-426D-BBE0-3EEF3ECBE7B0}" type="datetime1">
              <a:rPr lang="de-DE" smtClean="0"/>
              <a:t>06.03.2015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8E2E-2A1A-4BE4-AE5A-0062E1EEB092}" type="datetime1">
              <a:rPr lang="de-DE" smtClean="0"/>
              <a:t>06.03.2015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29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C6A-3A37-407F-8226-E2C8659467E3}" type="datetime1">
              <a:rPr lang="de-DE" smtClean="0"/>
              <a:t>06.03.2015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8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42E-3FE2-49AC-9647-FF5629528330}" type="datetime1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1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93D-65A0-460E-BA12-E97B51BD71FD}" type="datetime1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1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1DEC-3095-47BC-9A46-DD233A7BA243}" type="datetime1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27F5-86AB-4761-9166-B571BB386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b.bremen.d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Maßnahmen für behinderte Menschen mit Migrationshintergrund im Aktionsplan zur Umsetzung der</a:t>
            </a:r>
            <a:br>
              <a:rPr lang="de-DE" sz="3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UN-BRK im Land Bremen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368152"/>
          </a:xfrm>
        </p:spPr>
        <p:txBody>
          <a:bodyPr anchor="ctr">
            <a:normAutofit/>
          </a:bodyPr>
          <a:lstStyle/>
          <a:p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19077" y="3933056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Kai Baumann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Büro des Landesbehindertenbeauftragten der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Freien Hansestadt Bremen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Schl_Rot.cd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32" y="4937219"/>
            <a:ext cx="966524" cy="1084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4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Das Kapitel „Berücksichtigung der Belange behinderter Menschen mit Migrationshintergrund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/>
          </a:bodyPr>
          <a:lstStyle/>
          <a:p>
            <a:pPr lvl="1"/>
            <a:r>
              <a:rPr lang="de-DE" sz="1800" dirty="0"/>
              <a:t>Eine Aussage über die Zahl von Migrantinnen und Migranten mit einer Schwerbehinderung kann </a:t>
            </a:r>
            <a:r>
              <a:rPr lang="de-DE" sz="1800" dirty="0" smtClean="0"/>
              <a:t>nicht </a:t>
            </a:r>
            <a:r>
              <a:rPr lang="de-DE" sz="1800" dirty="0"/>
              <a:t>erfolgen, da es in diesem Bereich seitens des Statistischen Landesamtes keine Erhebungen gibt</a:t>
            </a:r>
            <a:r>
              <a:rPr lang="de-DE" sz="1800" dirty="0" smtClean="0"/>
              <a:t>.</a:t>
            </a:r>
          </a:p>
          <a:p>
            <a:pPr lvl="1"/>
            <a:r>
              <a:rPr lang="de-DE" sz="1800" dirty="0"/>
              <a:t>Viele Einrichtungen der Behindertenhilfe im Land Bremen verzeichnen bisher eine geringe Inanspruchnahme ihrer Leistungen und Angebote durch Menschen mit </a:t>
            </a:r>
            <a:r>
              <a:rPr lang="de-DE" sz="1800" dirty="0" smtClean="0"/>
              <a:t>Migrationshintergrund.</a:t>
            </a:r>
          </a:p>
          <a:p>
            <a:pPr lvl="1"/>
            <a:r>
              <a:rPr lang="de-DE" sz="1800" dirty="0" smtClean="0"/>
              <a:t>Es fehlen Konzepte, </a:t>
            </a:r>
            <a:r>
              <a:rPr lang="de-DE" sz="1800" dirty="0"/>
              <a:t>die den Zugang von Menschen mit Beeinträchtigungen und Migrationshintergrund ermöglichen und kultursensible Beratung </a:t>
            </a:r>
            <a:r>
              <a:rPr lang="de-DE" sz="1800" dirty="0" smtClean="0"/>
              <a:t>vorantreiben.</a:t>
            </a:r>
          </a:p>
          <a:p>
            <a:pPr lvl="1"/>
            <a:r>
              <a:rPr lang="de-DE" sz="1800" dirty="0"/>
              <a:t>In einigen Institutionen, Netzwerken und Arbeitsgruppen in Bremen wird das Thema Migration und Behinderung behandelt. Diese können als Kooperationspartner und Ansatzpunkt für zukünftige Aktivitäten dienen</a:t>
            </a:r>
            <a:r>
              <a:rPr lang="de-DE" sz="1800" dirty="0" smtClean="0"/>
              <a:t>.</a:t>
            </a:r>
          </a:p>
          <a:p>
            <a:pPr lvl="1"/>
            <a:endParaRPr lang="de-DE" sz="1800" dirty="0" smtClean="0"/>
          </a:p>
          <a:p>
            <a:endParaRPr lang="de-DE" sz="25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10</a:t>
            </a:fld>
            <a:r>
              <a:rPr lang="de-DE" dirty="0" smtClean="0"/>
              <a:t>/19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066726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wichtigsten Aussagen -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Das Kapitel „Berücksichtigung der Belange behinderter Menschen mit Migrationshintergrund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/>
          </a:bodyPr>
          <a:lstStyle/>
          <a:p>
            <a:pPr lvl="1"/>
            <a:r>
              <a:rPr lang="de-DE" sz="1500" dirty="0"/>
              <a:t>Die Beratungsstelle „Behinderung und Migration“ von der Lebenshilfe unterstützt Familien und behinderte Menschen. Das Angebot erreicht vor allem Personen mit türkischem und kurdischem Migrationshintergrund. Eine </a:t>
            </a:r>
            <a:r>
              <a:rPr lang="de-DE" sz="1500" b="1" dirty="0"/>
              <a:t>verlässliche sowie dauerhaft finanzielle Absicherung </a:t>
            </a:r>
            <a:r>
              <a:rPr lang="de-DE" sz="1500" dirty="0"/>
              <a:t>der ambulanten Unterstützung ist anzustreben</a:t>
            </a:r>
            <a:r>
              <a:rPr lang="de-DE" sz="1500" dirty="0" smtClean="0"/>
              <a:t>.</a:t>
            </a:r>
          </a:p>
          <a:p>
            <a:pPr lvl="1"/>
            <a:r>
              <a:rPr lang="de-DE" sz="1500" dirty="0"/>
              <a:t>Konkret wird durch die drei aufgeführten Stellen im </a:t>
            </a:r>
            <a:r>
              <a:rPr lang="de-DE" sz="1500" b="1" dirty="0" smtClean="0"/>
              <a:t>Frühjahr 2016 </a:t>
            </a:r>
            <a:r>
              <a:rPr lang="de-DE" sz="1500" b="1" dirty="0"/>
              <a:t>ein Fachtag </a:t>
            </a:r>
            <a:r>
              <a:rPr lang="de-DE" sz="1500" dirty="0"/>
              <a:t>durchgeführt. Dieser soll dem Austausch zwischen den Beratungsstellen für Migrantinnen und Migranten und der Behindertenhilfe dienen. Eine Verstätigung in Form eines Forums – in welchem die einzelnen Communities einzubeziehen </a:t>
            </a:r>
            <a:r>
              <a:rPr lang="de-DE" sz="1500" dirty="0" smtClean="0"/>
              <a:t>sind - ist </a:t>
            </a:r>
            <a:r>
              <a:rPr lang="de-DE" sz="1500" dirty="0"/>
              <a:t>erstrebenswert</a:t>
            </a:r>
            <a:r>
              <a:rPr lang="de-DE" sz="1500" dirty="0" smtClean="0"/>
              <a:t>.</a:t>
            </a:r>
          </a:p>
          <a:p>
            <a:pPr lvl="1"/>
            <a:r>
              <a:rPr lang="de-DE" sz="1500" b="1" dirty="0"/>
              <a:t>Daten- und Informationsgrundlagen im Bereich Migration und Behinderung zukünftig zu </a:t>
            </a:r>
            <a:r>
              <a:rPr lang="de-DE" sz="1500" b="1" dirty="0" smtClean="0"/>
              <a:t>verbessern</a:t>
            </a:r>
            <a:r>
              <a:rPr lang="de-DE" sz="1500" dirty="0" smtClean="0"/>
              <a:t>: Ein </a:t>
            </a:r>
            <a:r>
              <a:rPr lang="de-DE" sz="1500" dirty="0"/>
              <a:t>Austausch mit dem Statistischen Landesamt und dem Amt für Versorgung und </a:t>
            </a:r>
            <a:r>
              <a:rPr lang="de-DE" sz="1500" dirty="0" smtClean="0"/>
              <a:t>Integration wird Anfang 2015 durch die Senatskanzlei/Integration, die Senatorin für Soziales, Kinder, Jugend und Frauen und das Büro des Landesbehindertenbeauftragten angeregt.</a:t>
            </a:r>
          </a:p>
          <a:p>
            <a:pPr lvl="1"/>
            <a:r>
              <a:rPr lang="de-DE" sz="1500" dirty="0" smtClean="0"/>
              <a:t>Es </a:t>
            </a:r>
            <a:r>
              <a:rPr lang="de-DE" sz="1500" dirty="0"/>
              <a:t>gibt </a:t>
            </a:r>
            <a:r>
              <a:rPr lang="de-DE" sz="1500" dirty="0" smtClean="0"/>
              <a:t>den </a:t>
            </a:r>
            <a:r>
              <a:rPr lang="de-DE" sz="1500" dirty="0"/>
              <a:t>Bremer Rat für Integration, welcher sich durch neun Arbeitsgruppen verschiedenen Themen widmet. Eine Arbeitsgruppe behandelt den Bereich Gesundheit</a:t>
            </a:r>
            <a:r>
              <a:rPr lang="de-DE" sz="1500" dirty="0" smtClean="0"/>
              <a:t>. </a:t>
            </a:r>
            <a:r>
              <a:rPr lang="de-DE" sz="1500" b="1" dirty="0"/>
              <a:t>Ab Herbst 2014 wird es zwischen der Arbeitsgruppe und dem Büro </a:t>
            </a:r>
            <a:r>
              <a:rPr lang="de-DE" sz="1500" b="1" dirty="0" smtClean="0"/>
              <a:t>des Landesbehinderten-beauftragten </a:t>
            </a:r>
            <a:r>
              <a:rPr lang="de-DE" sz="1500" b="1" dirty="0"/>
              <a:t>einen Austausch über mehrere Monate </a:t>
            </a:r>
            <a:r>
              <a:rPr lang="de-DE" sz="1500" b="1" dirty="0" smtClean="0"/>
              <a:t>geben</a:t>
            </a:r>
            <a:r>
              <a:rPr lang="de-DE" sz="1500" b="1" dirty="0"/>
              <a:t>.</a:t>
            </a:r>
            <a:r>
              <a:rPr lang="de-DE" sz="1500" dirty="0"/>
              <a:t> </a:t>
            </a:r>
            <a:endParaRPr lang="de-DE" sz="1800" dirty="0" smtClean="0"/>
          </a:p>
          <a:p>
            <a:endParaRPr lang="de-DE" sz="25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11</a:t>
            </a:fld>
            <a:r>
              <a:rPr lang="de-DE" dirty="0" smtClean="0"/>
              <a:t>/19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1138734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Die Maßnahmen -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12</a:t>
            </a:fld>
            <a:endParaRPr lang="de-DE"/>
          </a:p>
        </p:txBody>
      </p:sp>
      <p:pic>
        <p:nvPicPr>
          <p:cNvPr id="2050" name="Picture 2" descr="G:\Bilder (Fotos)\Bilder 2014\2014-10-01 - TEEK\2014-10-01_T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5" y="1772816"/>
            <a:ext cx="8664825" cy="35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Zusammenarbeit mit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AG Gesundheit des Bremer Rats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Integration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de-DE" sz="1500" b="1" dirty="0" smtClean="0"/>
              <a:t>Ab </a:t>
            </a:r>
            <a:r>
              <a:rPr lang="de-DE" sz="1500" b="1" dirty="0"/>
              <a:t>Herbst 2014 wird es zwischen der Arbeitsgruppe und dem Büro </a:t>
            </a:r>
            <a:r>
              <a:rPr lang="de-DE" sz="1500" b="1" dirty="0" smtClean="0"/>
              <a:t>des Landesbehinderten-beauftragten </a:t>
            </a:r>
            <a:r>
              <a:rPr lang="de-DE" sz="1500" b="1" dirty="0"/>
              <a:t>einen Austausch über mehrere Monate </a:t>
            </a:r>
            <a:r>
              <a:rPr lang="de-DE" sz="1500" b="1" dirty="0" smtClean="0"/>
              <a:t>geben</a:t>
            </a:r>
          </a:p>
          <a:p>
            <a:pPr lvl="1"/>
            <a:endParaRPr lang="de-DE" sz="1800" dirty="0" smtClean="0"/>
          </a:p>
          <a:p>
            <a:pPr marL="0" indent="0" algn="ctr">
              <a:buNone/>
            </a:pPr>
            <a:r>
              <a:rPr lang="de-DE" sz="2600" dirty="0" smtClean="0"/>
              <a:t>5 gemeinsame Sitzungen standen im Zeichen von</a:t>
            </a:r>
          </a:p>
          <a:p>
            <a:pPr marL="0" indent="0" algn="ctr">
              <a:buNone/>
            </a:pPr>
            <a:endParaRPr lang="de-DE" sz="2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13</a:t>
            </a:fld>
            <a:r>
              <a:rPr lang="de-DE" dirty="0" smtClean="0"/>
              <a:t>/19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971600" y="342900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971600" y="486916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Ideen sammeln</a:t>
            </a:r>
          </a:p>
        </p:txBody>
      </p:sp>
      <p:sp>
        <p:nvSpPr>
          <p:cNvPr id="7" name="Ellipse 6"/>
          <p:cNvSpPr/>
          <p:nvPr/>
        </p:nvSpPr>
        <p:spPr>
          <a:xfrm>
            <a:off x="3491880" y="3284984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Kooperations-partner und Multiplikatoren finden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372200" y="486916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Netzwerken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6372200" y="342900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Vorurteile abbauen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635896" y="508518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Voneinander lernen/ auf Bedürfnisse hinweisen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9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Eckdaten zur Veranstaltung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„Brücken bauen – Wie kann sich das Unterstützungssystem für behinderte Menschen in Bremen interkulturell öffnen?“</a:t>
            </a:r>
            <a:endParaRPr lang="de-DE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1340768"/>
            <a:ext cx="5040560" cy="496855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de-DE" sz="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 smtClean="0"/>
              <a:t>Veranstaltungsart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World-Café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5 </a:t>
            </a:r>
            <a:r>
              <a:rPr lang="de-DE" sz="1600" dirty="0" smtClean="0">
                <a:solidFill>
                  <a:srgbClr val="FF0000"/>
                </a:solidFill>
              </a:rPr>
              <a:t>rote Tische</a:t>
            </a:r>
            <a:r>
              <a:rPr lang="de-DE" sz="1600" dirty="0" smtClean="0"/>
              <a:t> / 5 </a:t>
            </a:r>
            <a:r>
              <a:rPr lang="de-DE" sz="1600" b="1" dirty="0" smtClean="0">
                <a:solidFill>
                  <a:srgbClr val="00B050"/>
                </a:solidFill>
              </a:rPr>
              <a:t>grüne Tische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err="1" smtClean="0"/>
              <a:t>TeilnehmerInnen</a:t>
            </a:r>
            <a:r>
              <a:rPr lang="de-DE" sz="1600" dirty="0" smtClean="0"/>
              <a:t>-Rotation nach einer Pause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/>
              <a:t>Unterschiedliche Fragestellungen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Papiertischdecken &amp; </a:t>
            </a:r>
            <a:r>
              <a:rPr lang="de-DE" sz="1600" dirty="0" err="1" smtClean="0"/>
              <a:t>Eddings</a:t>
            </a:r>
            <a:endParaRPr lang="de-DE" sz="1600" dirty="0" smtClean="0"/>
          </a:p>
          <a:p>
            <a:pPr lvl="1"/>
            <a:endParaRPr lang="de-DE" sz="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 smtClean="0"/>
              <a:t>Aufgabe: 100 </a:t>
            </a:r>
            <a:r>
              <a:rPr lang="de-DE" sz="1600" dirty="0" err="1" smtClean="0"/>
              <a:t>TeilnehmerInnen</a:t>
            </a:r>
            <a:endParaRPr lang="de-DE" sz="1600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Multiplikatoren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10 Moderatorinnen und Moderatoren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10 Expertinnen und Experten aus dem Bereich Behinderung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/>
              <a:t>10 Expertinnen und Experten aus dem </a:t>
            </a:r>
            <a:r>
              <a:rPr lang="de-DE" sz="1600" dirty="0" smtClean="0"/>
              <a:t>Bereich Migration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600" dirty="0" smtClean="0"/>
              <a:t>Teilnahme allen Interessierten ermöglichen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600" dirty="0" smtClean="0"/>
              <a:t>Gebärdendolmetscher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600" dirty="0" smtClean="0"/>
              <a:t>Sprachdolmetscher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600" dirty="0" smtClean="0"/>
              <a:t>Fahrkostenübernahme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14</a:t>
            </a:fld>
            <a:r>
              <a:rPr lang="de-DE" dirty="0" smtClean="0"/>
              <a:t>/19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528" y="2132856"/>
            <a:ext cx="288032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600" b="1" dirty="0">
                <a:solidFill>
                  <a:schemeClr val="tx1"/>
                </a:solidFill>
              </a:rPr>
              <a:t>Rahmenplan: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Länge</a:t>
            </a:r>
            <a:r>
              <a:rPr lang="de-DE" sz="1600" dirty="0">
                <a:solidFill>
                  <a:schemeClr val="tx1"/>
                </a:solidFill>
              </a:rPr>
              <a:t>: 3 Stunden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ca</a:t>
            </a:r>
            <a:r>
              <a:rPr lang="de-DE" sz="1600" dirty="0">
                <a:solidFill>
                  <a:schemeClr val="tx1"/>
                </a:solidFill>
              </a:rPr>
              <a:t>. 100 </a:t>
            </a:r>
            <a:r>
              <a:rPr lang="de-DE" sz="1600" dirty="0" err="1">
                <a:solidFill>
                  <a:schemeClr val="tx1"/>
                </a:solidFill>
              </a:rPr>
              <a:t>TeilnehmerInnen</a:t>
            </a:r>
            <a:endParaRPr lang="de-DE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Raum </a:t>
            </a:r>
            <a:r>
              <a:rPr lang="de-DE" sz="1600" dirty="0">
                <a:solidFill>
                  <a:schemeClr val="tx1"/>
                </a:solidFill>
              </a:rPr>
              <a:t>für Netzwerkarbeit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Wenig </a:t>
            </a:r>
            <a:r>
              <a:rPr lang="de-DE" sz="1600" dirty="0">
                <a:solidFill>
                  <a:schemeClr val="tx1"/>
                </a:solidFill>
              </a:rPr>
              <a:t>Grußwörter – viel inhaltlicher Austausch</a:t>
            </a:r>
          </a:p>
        </p:txBody>
      </p:sp>
    </p:spTree>
    <p:extLst>
      <p:ext uri="{BB962C8B-B14F-4D97-AF65-F5344CB8AC3E}">
        <p14:creationId xmlns:p14="http://schemas.microsoft.com/office/powerpoint/2010/main" val="32551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Impressionen zur Veranstaltung</a:t>
            </a:r>
            <a:endParaRPr lang="de-DE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15</a:t>
            </a:fld>
            <a:endParaRPr lang="de-DE"/>
          </a:p>
        </p:txBody>
      </p:sp>
      <p:pic>
        <p:nvPicPr>
          <p:cNvPr id="1026" name="Picture 2" descr="G:\Migration und Behinderung\2015-02-26 - Gemeinsame Tagung mit dem BRI\2015-02-27 - Fotos\DSC_3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2" y="692696"/>
            <a:ext cx="2796556" cy="18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igration und Behinderung\2015-02-26 - Gemeinsame Tagung mit dem BRI\2015-02-27 - Fotos\DSC_3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9" y="3573016"/>
            <a:ext cx="2614621" cy="17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Migration und Behinderung\2015-02-26 - Gemeinsame Tagung mit dem BRI\2015-02-27 - Fotos\DSC_3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796555" cy="18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Migration und Behinderung\2015-02-26 - Gemeinsame Tagung mit dem BRI\2015-02-27 - Fotos\DSC_3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736304" cy="18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Migration und Behinderung\2015-02-26 - Gemeinsame Tagung mit dem BRI\2015-02-27 - Fotos\Diskussion_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57" y="3573016"/>
            <a:ext cx="2613223" cy="17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736304" cy="20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5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Wen haben wir erreicht?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Jüdische Gemeinde   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Werkstätten</a:t>
            </a:r>
            <a:r>
              <a:rPr lang="de-DE" sz="2800" b="1" dirty="0" smtClean="0"/>
              <a:t>  CDU  </a:t>
            </a:r>
            <a:r>
              <a:rPr lang="de-DE" sz="2800" b="1" dirty="0" smtClean="0">
                <a:solidFill>
                  <a:srgbClr val="FF0000"/>
                </a:solidFill>
              </a:rPr>
              <a:t> SPD</a:t>
            </a:r>
            <a:endParaRPr lang="de-DE" sz="2800" b="1" dirty="0" smtClean="0"/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Türkisch Islamischer Kultur Verein    </a:t>
            </a:r>
            <a:r>
              <a:rPr lang="de-DE" sz="2800" b="1" dirty="0" smtClean="0">
                <a:solidFill>
                  <a:srgbClr val="00B0F0"/>
                </a:solidFill>
              </a:rPr>
              <a:t>Innere Mission</a:t>
            </a:r>
            <a:r>
              <a:rPr lang="de-DE" sz="2800" b="1" dirty="0">
                <a:solidFill>
                  <a:srgbClr val="00B0F0"/>
                </a:solidFill>
              </a:rPr>
              <a:t> </a:t>
            </a:r>
            <a:r>
              <a:rPr lang="de-DE" sz="2800" b="1" dirty="0"/>
              <a:t>Lebenshilfe </a:t>
            </a:r>
            <a:endParaRPr lang="de-DE" sz="28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00B050"/>
                </a:solidFill>
              </a:rPr>
              <a:t>Forum Barrierefreies HB   </a:t>
            </a:r>
            <a:r>
              <a:rPr lang="de-DE" sz="2800" b="1" dirty="0" smtClean="0"/>
              <a:t>Studenten </a:t>
            </a:r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Blinden- und Sehbehindertenverein</a:t>
            </a:r>
            <a:r>
              <a:rPr lang="de-DE" sz="2800" b="1" dirty="0" smtClean="0"/>
              <a:t> 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Sinti-Verein</a:t>
            </a:r>
          </a:p>
          <a:p>
            <a:pPr marL="0" indent="0">
              <a:buNone/>
            </a:pPr>
            <a:r>
              <a:rPr lang="de-DE" sz="2800" b="1" dirty="0"/>
              <a:t> </a:t>
            </a:r>
            <a:r>
              <a:rPr lang="de-DE" sz="2800" b="1" dirty="0" smtClean="0"/>
              <a:t>  </a:t>
            </a:r>
            <a:r>
              <a:rPr lang="de-DE" sz="2800" b="1" dirty="0" smtClean="0">
                <a:solidFill>
                  <a:srgbClr val="7030A0"/>
                </a:solidFill>
              </a:rPr>
              <a:t>Landessportbund</a:t>
            </a:r>
            <a:r>
              <a:rPr lang="de-DE" sz="2800" b="1" dirty="0" smtClean="0"/>
              <a:t>     </a:t>
            </a:r>
            <a:r>
              <a:rPr lang="de-DE" sz="2800" b="1" dirty="0" smtClean="0">
                <a:solidFill>
                  <a:srgbClr val="00B0F0"/>
                </a:solidFill>
              </a:rPr>
              <a:t>African German Network </a:t>
            </a:r>
            <a:r>
              <a:rPr lang="de-DE" sz="2800" b="1" dirty="0" err="1" smtClean="0">
                <a:solidFill>
                  <a:srgbClr val="00B0F0"/>
                </a:solidFill>
              </a:rPr>
              <a:t>Association</a:t>
            </a:r>
            <a:endParaRPr lang="de-DE" sz="28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00B050"/>
                </a:solidFill>
              </a:rPr>
              <a:t>Frauenbeauftragte der Freien Hansestadt Bremen</a:t>
            </a:r>
          </a:p>
          <a:p>
            <a:pPr marL="0" indent="0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Landesverband der Psychiatrieerfahrenen</a:t>
            </a:r>
            <a:r>
              <a:rPr lang="de-DE" sz="2800" b="1" dirty="0" smtClean="0"/>
              <a:t>	</a:t>
            </a:r>
            <a:r>
              <a:rPr lang="de-DE" sz="2800" b="1" dirty="0" err="1" smtClean="0">
                <a:solidFill>
                  <a:srgbClr val="7030A0"/>
                </a:solidFill>
              </a:rPr>
              <a:t>autWorker</a:t>
            </a:r>
            <a:endParaRPr lang="de-DE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00B0F0"/>
                </a:solidFill>
              </a:rPr>
              <a:t>Arabischer Frauenbund	</a:t>
            </a:r>
            <a:r>
              <a:rPr lang="de-DE" sz="2800" b="1" dirty="0">
                <a:solidFill>
                  <a:schemeClr val="accent3"/>
                </a:solidFill>
              </a:rPr>
              <a:t>Russische </a:t>
            </a:r>
            <a:r>
              <a:rPr lang="de-DE" sz="2800" b="1" dirty="0" smtClean="0">
                <a:solidFill>
                  <a:schemeClr val="accent3"/>
                </a:solidFill>
              </a:rPr>
              <a:t>Community    </a:t>
            </a:r>
            <a:r>
              <a:rPr lang="de-DE" sz="2800" b="1" dirty="0" smtClean="0">
                <a:solidFill>
                  <a:srgbClr val="FF0000"/>
                </a:solidFill>
              </a:rPr>
              <a:t>Die Linke</a:t>
            </a:r>
            <a:r>
              <a:rPr lang="de-DE" sz="2800" b="1" dirty="0" smtClean="0"/>
              <a:t>	</a:t>
            </a:r>
            <a:r>
              <a:rPr lang="de-DE" sz="2800" b="1" dirty="0" smtClean="0">
                <a:solidFill>
                  <a:srgbClr val="00B050"/>
                </a:solidFill>
              </a:rPr>
              <a:t>Sozialamt</a:t>
            </a:r>
            <a:r>
              <a:rPr lang="de-DE" sz="2800" b="1" dirty="0" smtClean="0"/>
              <a:t>	</a:t>
            </a:r>
            <a:r>
              <a:rPr lang="de-DE" sz="2800" b="1" dirty="0" err="1" smtClean="0">
                <a:solidFill>
                  <a:srgbClr val="002060"/>
                </a:solidFill>
              </a:rPr>
              <a:t>VielfaltTreff</a:t>
            </a:r>
            <a:r>
              <a:rPr lang="de-DE" sz="2800" b="1" dirty="0" smtClean="0"/>
              <a:t>	 Senatorische Dienststellen</a:t>
            </a:r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7030A0"/>
                </a:solidFill>
              </a:rPr>
              <a:t>Verband </a:t>
            </a:r>
            <a:r>
              <a:rPr lang="de-DE" sz="2800" b="1" dirty="0" err="1" smtClean="0">
                <a:solidFill>
                  <a:srgbClr val="7030A0"/>
                </a:solidFill>
              </a:rPr>
              <a:t>binationaler</a:t>
            </a:r>
            <a:r>
              <a:rPr lang="de-DE" sz="2800" b="1" dirty="0" smtClean="0">
                <a:solidFill>
                  <a:srgbClr val="7030A0"/>
                </a:solidFill>
              </a:rPr>
              <a:t> Familien und Partnerschaften</a:t>
            </a:r>
          </a:p>
          <a:p>
            <a:pPr marL="0" indent="0" algn="ctr">
              <a:buNone/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Afrika ist auch in Bremen e.V.   </a:t>
            </a:r>
            <a:r>
              <a:rPr lang="de-DE" sz="2800" b="1" dirty="0" smtClean="0">
                <a:solidFill>
                  <a:srgbClr val="FF0000"/>
                </a:solidFill>
              </a:rPr>
              <a:t>Martinsclub   </a:t>
            </a:r>
            <a:r>
              <a:rPr lang="de-DE" sz="2800" b="1" dirty="0" smtClean="0">
                <a:solidFill>
                  <a:srgbClr val="00B050"/>
                </a:solidFill>
              </a:rPr>
              <a:t>Bündnis 90 </a:t>
            </a:r>
            <a:r>
              <a:rPr lang="de-DE" sz="2800" b="1" dirty="0" smtClean="0">
                <a:solidFill>
                  <a:srgbClr val="00B0F0"/>
                </a:solidFill>
              </a:rPr>
              <a:t>Sprecher des Behindertenparlament</a:t>
            </a:r>
            <a:r>
              <a:rPr lang="de-DE" sz="2800" b="1" dirty="0" smtClean="0"/>
              <a:t>  IG Handicap</a:t>
            </a:r>
          </a:p>
          <a:p>
            <a:pPr marL="0" indent="0" algn="ctr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Bremer Rat für Integration </a:t>
            </a:r>
            <a:r>
              <a:rPr lang="de-DE" sz="2800" b="1" dirty="0" smtClean="0"/>
              <a:t> </a:t>
            </a:r>
            <a:r>
              <a:rPr lang="de-DE" sz="2800" b="1" dirty="0" smtClean="0">
                <a:solidFill>
                  <a:srgbClr val="00B050"/>
                </a:solidFill>
              </a:rPr>
              <a:t> Initiative zur sozialen Rehabilitation</a:t>
            </a:r>
          </a:p>
          <a:p>
            <a:pPr marL="0" indent="0" algn="ctr">
              <a:buNone/>
            </a:pPr>
            <a:r>
              <a:rPr lang="de-DE" sz="2800" b="1" dirty="0" smtClean="0"/>
              <a:t>und viele mehr……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Nächste Schritte</a:t>
            </a:r>
            <a:endParaRPr lang="de-DE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17</a:t>
            </a:fld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971600" y="1484784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Fachtag 2016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(Forum-Idee ausbauen)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24128" y="1484784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Datenerhebung konkretisieren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347864" y="980728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Dokumentation erstellen/ veröffentlichen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47864" y="2852936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Mehrsprachigen Flyer erarbeiten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99592" y="3356992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Austausch zwischen bei-den Bereichen verstätigen – Beispiel Hannover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96136" y="3356992"/>
            <a:ext cx="2448272" cy="187220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Aufsuchen und Erläutern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75656" y="5651956"/>
            <a:ext cx="618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Zusammenarbeit mit bereits bestehenden Angeboten ausbauen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6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827635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Vielen Dank für Ihre Aufmerksamkeit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872208"/>
          </a:xfrm>
        </p:spPr>
        <p:txBody>
          <a:bodyPr>
            <a:noAutofit/>
          </a:bodyPr>
          <a:lstStyle/>
          <a:p>
            <a:endParaRPr lang="de-DE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51020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de-DE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Abschließende Bemerkungen / Austausch</a:t>
            </a:r>
          </a:p>
          <a:p>
            <a:pPr marL="0" indent="0" algn="ctr">
              <a:buNone/>
            </a:pPr>
            <a:endParaRPr lang="de-D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Büro des Landesbehindertenbeauftragten</a:t>
            </a:r>
          </a:p>
          <a:p>
            <a:pPr marL="0" indent="0" algn="ctr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Am Markt 20, 28195 Bremen</a:t>
            </a:r>
          </a:p>
          <a:p>
            <a:pPr marL="0" indent="0" algn="ctr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0421 361-18181</a:t>
            </a:r>
          </a:p>
          <a:p>
            <a:pPr marL="0" indent="0" algn="ctr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office@lbb.bremen.de</a:t>
            </a:r>
          </a:p>
          <a:p>
            <a:pPr marL="0" indent="0" algn="ctr">
              <a:buNone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www.lbb.bremen.de</a:t>
            </a:r>
            <a:endParaRPr lang="de-DE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19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5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556" y="1484784"/>
            <a:ext cx="7992888" cy="3816424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Landesbehindertenbeauftragte der Freien Hansestadt Bremen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Erarbeitung des Aktionsplans zur Umsetzung der UN-BRK im Land Bremen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dem Bremer Rat für Integration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 Schritte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de-DE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Abschließende Bemerkungen / Austausch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endParaRPr lang="de-DE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2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6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Der Landesbehinderten-beauftragte der Freien Hansestadt Bremen</a:t>
            </a:r>
          </a:p>
          <a:p>
            <a:pPr algn="ctr"/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3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4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556" y="836712"/>
            <a:ext cx="7992888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Aufgabenbereiche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Anliegen und Eingaben</a:t>
            </a: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 und Verkehr</a:t>
            </a: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Bewusstseinsbildung, Öffentlichkeits- und Informationsarbeit</a:t>
            </a: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„Große Politik</a:t>
            </a:r>
            <a:r>
              <a:rPr lang="de-D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4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556" y="836712"/>
            <a:ext cx="7992888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„Große Politik“</a:t>
            </a:r>
          </a:p>
          <a:p>
            <a:pPr>
              <a:spcBef>
                <a:spcPts val="0"/>
              </a:spcBef>
            </a:pPr>
            <a:endParaRPr lang="de-D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69" y="1916832"/>
            <a:ext cx="2786062" cy="17287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44" y="1916832"/>
            <a:ext cx="2585112" cy="17189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786062" cy="17287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4509"/>
            <a:ext cx="2971800" cy="17287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25" y="3960440"/>
            <a:ext cx="1361750" cy="24208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30" y="4350949"/>
            <a:ext cx="3136226" cy="17423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5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5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Erarbeitung des Aktionsplans zur Umsetzung der UN-BRK im Land Bremen </a:t>
            </a: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/>
          </a:bodyPr>
          <a:lstStyle/>
          <a:p>
            <a:r>
              <a:rPr lang="de-DE" sz="2500" dirty="0" smtClean="0"/>
              <a:t>Im Koalitionsvertrag 2011-2015 ist ein Landesaktionsplan zur Umsetzung der UN-BRK vorgesehen</a:t>
            </a:r>
          </a:p>
          <a:p>
            <a:r>
              <a:rPr lang="de-DE" sz="2500" dirty="0" smtClean="0"/>
              <a:t>Bürgerschaft fordert daraufhin im März 2012 den Senat auf, bis Anfang September 2013 einen LAP vorzulegen</a:t>
            </a:r>
          </a:p>
          <a:p>
            <a:r>
              <a:rPr lang="de-DE" sz="2500" dirty="0" smtClean="0"/>
              <a:t>Es wird ein Temporärer Expertenkreis eingerichtet</a:t>
            </a:r>
          </a:p>
          <a:p>
            <a:pPr lvl="1"/>
            <a:r>
              <a:rPr lang="de-DE" sz="2100" dirty="0" smtClean="0"/>
              <a:t>ca. 40 Teilnehmer; behinderte Menschen werden einbezogen</a:t>
            </a:r>
          </a:p>
          <a:p>
            <a:pPr lvl="1"/>
            <a:r>
              <a:rPr lang="de-DE" sz="2100" dirty="0"/>
              <a:t>Vorreiterrolle bei der Beteiligung von Betroffenen </a:t>
            </a:r>
            <a:endParaRPr lang="de-DE" sz="2100" dirty="0" smtClean="0"/>
          </a:p>
          <a:p>
            <a:r>
              <a:rPr lang="de-DE" sz="2500" dirty="0" smtClean="0"/>
              <a:t>Den Vorsitz übernimmt der Landesbehindertenbeauftragte</a:t>
            </a:r>
          </a:p>
          <a:p>
            <a:r>
              <a:rPr lang="de-DE" sz="2500" dirty="0" smtClean="0"/>
              <a:t>Von Juli 2012 bis September 2014 finden 25 Sitzungen statt</a:t>
            </a:r>
          </a:p>
          <a:p>
            <a:r>
              <a:rPr lang="de-DE" sz="2500" dirty="0" smtClean="0"/>
              <a:t>Gliederung des Prozesses in drei Phasen</a:t>
            </a:r>
            <a:endParaRPr lang="de-DE" sz="2100" dirty="0" smtClean="0"/>
          </a:p>
          <a:p>
            <a:pPr lvl="1"/>
            <a:endParaRPr lang="de-DE" sz="2100" dirty="0" smtClean="0"/>
          </a:p>
          <a:p>
            <a:endParaRPr lang="de-DE" sz="25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6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4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556" y="836712"/>
            <a:ext cx="7992888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Senatsbeschluss</a:t>
            </a:r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</a:p>
          <a:p>
            <a:pPr algn="l"/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Aktionsplan soll vor allem die </a:t>
            </a:r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folgenden 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Handlungsfelder umfassen:</a:t>
            </a:r>
          </a:p>
          <a:p>
            <a:pPr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 und Bildung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 und Beschäftigung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 und Wohnen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Kultur, Freizeit und Sport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 und Pflege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 der Persönlichkeitsrechte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Bürgerschaftliches und politisches Engagement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Barrierefreie Mobilität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Barrierefreie Kommunikation und Information </a:t>
            </a:r>
          </a:p>
          <a:p>
            <a:pPr lvl="0"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Genderspezifische Aspekte </a:t>
            </a:r>
          </a:p>
          <a:p>
            <a:pPr algn="l"/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l"/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Gleichstellung behinderter Frauen wird sowohl als eigenes Handlungsfeld als auch als Querschnittthema bearbeitet. </a:t>
            </a:r>
            <a:r>
              <a:rPr lang="de-DE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Anliegen von behinderten Menschen mit Migrationshintergrund werden ebenfalls als Querschnittthema in allen Handlungsfeldern </a:t>
            </a:r>
            <a:r>
              <a:rPr lang="de-DE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berücksichtigt.</a:t>
            </a:r>
            <a:r>
              <a:rPr lang="de-DE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Aktionsplan soll in Leichte Sprache übertragen werden.</a:t>
            </a:r>
          </a:p>
          <a:p>
            <a:pPr algn="l"/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7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556" y="476672"/>
            <a:ext cx="7992888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Weg zum Kapitel „Berücksichtigung der Belange behinderter Menschen mit Migrationshintergrund“</a:t>
            </a:r>
            <a:endParaRPr lang="de-D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8</a:t>
            </a:fld>
            <a:r>
              <a:rPr lang="de-DE" dirty="0" smtClean="0"/>
              <a:t>/19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971600" y="1772816"/>
            <a:ext cx="2232248" cy="19442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September 2012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Bestandsauf-</a:t>
            </a:r>
            <a:r>
              <a:rPr lang="de-DE" sz="1600" dirty="0" err="1" smtClean="0">
                <a:solidFill>
                  <a:schemeClr val="tx1"/>
                </a:solidFill>
              </a:rPr>
              <a:t>nahme</a:t>
            </a:r>
            <a:r>
              <a:rPr lang="de-DE" sz="1600" dirty="0" smtClean="0">
                <a:solidFill>
                  <a:schemeClr val="tx1"/>
                </a:solidFill>
              </a:rPr>
              <a:t> im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Temporären Expertenkreis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(Frau Isik)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563888" y="1772816"/>
            <a:ext cx="2232248" cy="19442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Juni 2013 – Fachtag der Beauftragten der Bundes-regierung für Migration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156176" y="1772816"/>
            <a:ext cx="2232248" cy="19442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Ende 2013 – </a:t>
            </a:r>
            <a:r>
              <a:rPr lang="de-DE" sz="1600" dirty="0" err="1" smtClean="0">
                <a:solidFill>
                  <a:schemeClr val="tx1"/>
                </a:solidFill>
              </a:rPr>
              <a:t>Kontaktauf-nahme</a:t>
            </a:r>
            <a:r>
              <a:rPr lang="de-DE" sz="1600" dirty="0" smtClean="0">
                <a:solidFill>
                  <a:schemeClr val="tx1"/>
                </a:solidFill>
              </a:rPr>
              <a:t> mit dem Referat für Integration und der Senatorin für Soziales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267744" y="3717032"/>
            <a:ext cx="2232248" cy="19442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Ende 2013 – Gemeinsame Teilnahme am Interkulturellen Gesundheits-netzwerk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860032" y="3717032"/>
            <a:ext cx="2232248" cy="19442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Mitte 2014 – Erste </a:t>
            </a:r>
            <a:r>
              <a:rPr lang="de-DE" sz="1600" dirty="0" err="1" smtClean="0">
                <a:solidFill>
                  <a:schemeClr val="tx1"/>
                </a:solidFill>
              </a:rPr>
              <a:t>Kon-taktaufnahme</a:t>
            </a:r>
            <a:r>
              <a:rPr lang="de-DE" sz="1600" dirty="0" smtClean="0">
                <a:solidFill>
                  <a:schemeClr val="tx1"/>
                </a:solidFill>
              </a:rPr>
              <a:t> mit der AG Gesundheit des Bremer Rats für Integration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12289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Kapitel „Berücksichtigung der Belange behinderter Menschen mit Migrationshintergrund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Vorworte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II.	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III.	Ziele und Grundsätze der BRK sowie des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Aktionsplans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1.	Zweck und Zielsetzung der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BRK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	Grundsätze und Maßnahmen des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Aktionsplans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a)	Entstehung des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Aktionsplans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b)	Behindertenpolitik als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Querschnittsaufgabe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c)	Berücksichtigung der Belange behinderter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Frauen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	Berücksichtigung der Belange behinderter Menschen mit </a:t>
            </a:r>
            <a:r>
              <a:rPr lang="de-DE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Migrationshintergrund</a:t>
            </a:r>
            <a:endParaRPr lang="de-DE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e)	Bewusstseinsbildende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Maßnahmen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f)	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und Novellierung des Bremischen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Behindertengleichstellungsgesetz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g)	Überprüfung des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Landesrechts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h)	Barrierefreie Information und Kommunikation	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i)	Bürgerschaftliches und politisches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2100" dirty="0" smtClean="0"/>
          </a:p>
          <a:p>
            <a:endParaRPr lang="de-DE" sz="25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27F5-86AB-4761-9166-B571BB386F77}" type="slidenum">
              <a:rPr lang="de-DE" smtClean="0"/>
              <a:t>9</a:t>
            </a:fld>
            <a:r>
              <a:rPr lang="de-DE" dirty="0" smtClean="0"/>
              <a:t>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6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Bildschirmpräsentation (4:3)</PresentationFormat>
  <Paragraphs>179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Maßnahmen für behinderte Menschen mit Migrationshintergrund im Aktionsplan zur Umsetzung der UN-BRK im Land Bremen</vt:lpstr>
      <vt:lpstr>Überblick</vt:lpstr>
      <vt:lpstr>PowerPoint-Präsentation</vt:lpstr>
      <vt:lpstr>PowerPoint-Präsentation</vt:lpstr>
      <vt:lpstr>PowerPoint-Präsentation</vt:lpstr>
      <vt:lpstr>2. Erarbeitung des Aktionsplans zur Umsetzung der UN-BRK im Land Bremen </vt:lpstr>
      <vt:lpstr>PowerPoint-Präsentation</vt:lpstr>
      <vt:lpstr>PowerPoint-Präsentation</vt:lpstr>
      <vt:lpstr>Das Kapitel „Berücksichtigung der Belange behinderter Menschen mit Migrationshintergrund“</vt:lpstr>
      <vt:lpstr>Das Kapitel „Berücksichtigung der Belange behinderter Menschen mit Migrationshintergrund“</vt:lpstr>
      <vt:lpstr>Das Kapitel „Berücksichtigung der Belange behinderter Menschen mit Migrationshintergrund“</vt:lpstr>
      <vt:lpstr>PowerPoint-Präsentation</vt:lpstr>
      <vt:lpstr>3. Zusammenarbeit mit der AG Gesundheit des Bremer Rats für Integration</vt:lpstr>
      <vt:lpstr>Eckdaten zur Veranstaltung „Brücken bauen – Wie kann sich das Unterstützungssystem für behinderte Menschen in Bremen interkulturell öffnen?“</vt:lpstr>
      <vt:lpstr>Impressionen zur Veranstaltung</vt:lpstr>
      <vt:lpstr>Wen haben wir erreicht?</vt:lpstr>
      <vt:lpstr>4. Nächste Schritte</vt:lpstr>
      <vt:lpstr>Vielen Dank für Ihre Aufmerksamkeit</vt:lpstr>
      <vt:lpstr>PowerPoint-Präsentation</vt:lpstr>
    </vt:vector>
  </TitlesOfParts>
  <Company>Bremische Bürgerschaft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 Landesbehindertenbeauftragte  der Freien Hansestadt Bremen</dc:title>
  <dc:creator>Baumann, Kai</dc:creator>
  <cp:lastModifiedBy>Baumann, Kai (Landesbehindertenbeauftragter)</cp:lastModifiedBy>
  <cp:revision>95</cp:revision>
  <cp:lastPrinted>2014-07-02T10:09:41Z</cp:lastPrinted>
  <dcterms:created xsi:type="dcterms:W3CDTF">2014-06-26T05:46:44Z</dcterms:created>
  <dcterms:modified xsi:type="dcterms:W3CDTF">2015-03-06T14:01:15Z</dcterms:modified>
</cp:coreProperties>
</file>