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2" r:id="rId3"/>
    <p:sldId id="261" r:id="rId4"/>
    <p:sldId id="260" r:id="rId5"/>
    <p:sldId id="257" r:id="rId6"/>
    <p:sldId id="263" r:id="rId7"/>
    <p:sldId id="258" r:id="rId8"/>
    <p:sldId id="259" r:id="rId9"/>
    <p:sldId id="265" r:id="rId10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5462" autoAdjust="0"/>
  </p:normalViewPr>
  <p:slideViewPr>
    <p:cSldViewPr>
      <p:cViewPr>
        <p:scale>
          <a:sx n="80" d="100"/>
          <a:sy n="80" d="100"/>
        </p:scale>
        <p:origin x="-870" y="-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4BEA4-79E3-4A85-B2C1-6CF30DA68A5F}" type="datetimeFigureOut">
              <a:rPr lang="de-DE" smtClean="0"/>
              <a:t>31.07.2015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47B39C-2896-4E3A-8E36-9A147D2D82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7471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1BAB39-728C-4F1F-ACEE-7B59D29BECB0}" type="datetimeFigureOut">
              <a:rPr lang="de-DE" smtClean="0"/>
              <a:t>31.07.2015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4007F-5168-4B6A-B5FB-3E15993BC6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9462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200" b="0" i="0" u="none" strike="noStrike" kern="1200" baseline="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4007F-5168-4B6A-B5FB-3E15993BC62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4744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4007F-5168-4B6A-B5FB-3E15993BC626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453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200" b="1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2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4007F-5168-4B6A-B5FB-3E15993BC626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2154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b="0" i="0" u="none" strike="noStrike" kern="1200" baseline="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4007F-5168-4B6A-B5FB-3E15993BC626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6678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4007F-5168-4B6A-B5FB-3E15993BC626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60687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200" b="0" i="0" u="none" strike="noStrike" kern="1200" baseline="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4007F-5168-4B6A-B5FB-3E15993BC626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4359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b="0" i="0" u="none" strike="noStrike" kern="1200" baseline="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</a:t>
            </a:r>
            <a:endParaRPr lang="de-DE" sz="120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4007F-5168-4B6A-B5FB-3E15993BC626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3044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b="0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4007F-5168-4B6A-B5FB-3E15993BC626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0643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200" b="0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4007F-5168-4B6A-B5FB-3E15993BC626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135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173D41C-1106-4211-AF61-31A99E676B66}" type="datetimeFigureOut">
              <a:rPr lang="de-DE" smtClean="0"/>
              <a:t>31.07.2015</a:t>
            </a:fld>
            <a:endParaRPr lang="de-D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AF6C36-445B-425C-8351-C7E4964DD162}" type="slidenum">
              <a:rPr lang="de-DE" smtClean="0"/>
              <a:t>‹Nr.›</a:t>
            </a:fld>
            <a:endParaRPr lang="de-D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de-DE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3D41C-1106-4211-AF61-31A99E676B66}" type="datetimeFigureOut">
              <a:rPr lang="de-DE" smtClean="0"/>
              <a:t>31.07.2015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F6C36-445B-425C-8351-C7E4964DD16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3D41C-1106-4211-AF61-31A99E676B66}" type="datetimeFigureOut">
              <a:rPr lang="de-DE" smtClean="0"/>
              <a:t>31.07.2015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EAF6C36-445B-425C-8351-C7E4964DD16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3D41C-1106-4211-AF61-31A99E676B66}" type="datetimeFigureOut">
              <a:rPr lang="de-DE" smtClean="0"/>
              <a:t>31.07.2015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F6C36-445B-425C-8351-C7E4964DD162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73D41C-1106-4211-AF61-31A99E676B66}" type="datetimeFigureOut">
              <a:rPr lang="de-DE" smtClean="0"/>
              <a:t>31.07.2015</a:t>
            </a:fld>
            <a:endParaRPr lang="de-D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EAF6C36-445B-425C-8351-C7E4964DD162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3D41C-1106-4211-AF61-31A99E676B66}" type="datetimeFigureOut">
              <a:rPr lang="de-DE" smtClean="0"/>
              <a:t>31.07.2015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F6C36-445B-425C-8351-C7E4964DD162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3D41C-1106-4211-AF61-31A99E676B66}" type="datetimeFigureOut">
              <a:rPr lang="de-DE" smtClean="0"/>
              <a:t>31.07.2015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F6C36-445B-425C-8351-C7E4964DD162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3D41C-1106-4211-AF61-31A99E676B66}" type="datetimeFigureOut">
              <a:rPr lang="de-DE" smtClean="0"/>
              <a:t>31.07.2015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F6C36-445B-425C-8351-C7E4964DD162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3D41C-1106-4211-AF61-31A99E676B66}" type="datetimeFigureOut">
              <a:rPr lang="de-DE" smtClean="0"/>
              <a:t>31.07.2015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F6C36-445B-425C-8351-C7E4964DD16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3D41C-1106-4211-AF61-31A99E676B66}" type="datetimeFigureOut">
              <a:rPr lang="de-DE" smtClean="0"/>
              <a:t>31.07.2015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AF6C36-445B-425C-8351-C7E4964DD162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3D41C-1106-4211-AF61-31A99E676B66}" type="datetimeFigureOut">
              <a:rPr lang="de-DE" smtClean="0"/>
              <a:t>31.07.2015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F6C36-445B-425C-8351-C7E4964DD162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A173D41C-1106-4211-AF61-31A99E676B66}" type="datetimeFigureOut">
              <a:rPr lang="de-DE" smtClean="0"/>
              <a:t>31.07.2015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FEAF6C36-445B-425C-8351-C7E4964DD162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020272" y="1844824"/>
            <a:ext cx="1981200" cy="1828800"/>
          </a:xfrm>
        </p:spPr>
        <p:txBody>
          <a:bodyPr>
            <a:normAutofit/>
          </a:bodyPr>
          <a:lstStyle/>
          <a:p>
            <a:r>
              <a:rPr lang="de-DE" sz="2400" b="1" dirty="0" smtClean="0"/>
              <a:t>Kristina Kurazova</a:t>
            </a:r>
            <a:endParaRPr lang="de-DE" sz="2400" b="1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6324600" cy="2960216"/>
          </a:xfrm>
        </p:spPr>
        <p:txBody>
          <a:bodyPr/>
          <a:lstStyle/>
          <a:p>
            <a:pPr algn="ctr"/>
            <a:r>
              <a:rPr lang="de-DE" sz="3200" b="1" cap="none" dirty="0" smtClean="0"/>
              <a:t>ZUSAMMENFASSUNG </a:t>
            </a:r>
            <a:br>
              <a:rPr lang="de-DE" sz="3200" b="1" cap="none" dirty="0" smtClean="0"/>
            </a:br>
            <a:r>
              <a:rPr lang="de-DE" sz="3200" b="1" cap="none" dirty="0" smtClean="0"/>
              <a:t>DER DEUTSCHEN STAATENBERICHTSPRÜFUNG VOR DEM UN-FACHAUSSCHUSS</a:t>
            </a:r>
            <a:endParaRPr lang="de-DE" sz="3200" b="1" cap="none" dirty="0"/>
          </a:p>
        </p:txBody>
      </p:sp>
      <p:sp>
        <p:nvSpPr>
          <p:cNvPr id="4" name="Textfeld 3"/>
          <p:cNvSpPr txBox="1"/>
          <p:nvPr/>
        </p:nvSpPr>
        <p:spPr>
          <a:xfrm>
            <a:off x="1187624" y="3645024"/>
            <a:ext cx="49685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>
                <a:solidFill>
                  <a:schemeClr val="bg1"/>
                </a:solidFill>
              </a:rPr>
              <a:t>Vortrag im Rahmen der Veranstaltung des Landesbehindertenbeauftragten der</a:t>
            </a:r>
          </a:p>
          <a:p>
            <a:pPr algn="ctr"/>
            <a:r>
              <a:rPr lang="de-DE" sz="1600" dirty="0">
                <a:solidFill>
                  <a:schemeClr val="bg1"/>
                </a:solidFill>
              </a:rPr>
              <a:t>F</a:t>
            </a:r>
            <a:r>
              <a:rPr lang="de-DE" sz="1600" dirty="0" smtClean="0">
                <a:solidFill>
                  <a:schemeClr val="bg1"/>
                </a:solidFill>
              </a:rPr>
              <a:t>reien Hansestadt Bremen </a:t>
            </a:r>
          </a:p>
          <a:p>
            <a:pPr algn="ctr"/>
            <a:endParaRPr lang="de-DE" sz="1600" dirty="0" smtClean="0">
              <a:solidFill>
                <a:schemeClr val="bg1"/>
              </a:solidFill>
            </a:endParaRPr>
          </a:p>
          <a:p>
            <a:pPr algn="ctr"/>
            <a:r>
              <a:rPr lang="de-DE" sz="1600" dirty="0" smtClean="0">
                <a:solidFill>
                  <a:schemeClr val="bg1"/>
                </a:solidFill>
              </a:rPr>
              <a:t>„Die Umsetzung der UN-Behindertenrechtskonvention auf Bundes- und Landesebene – Was kommt nach der deutschen Staatenberichtsprüfung vor dem </a:t>
            </a:r>
          </a:p>
          <a:p>
            <a:pPr algn="ctr"/>
            <a:r>
              <a:rPr lang="de-DE" sz="1600" dirty="0" smtClean="0">
                <a:solidFill>
                  <a:schemeClr val="bg1"/>
                </a:solidFill>
              </a:rPr>
              <a:t>UN-Fachausschuss in Genf?“</a:t>
            </a:r>
          </a:p>
          <a:p>
            <a:pPr algn="ctr"/>
            <a:endParaRPr lang="de-DE" sz="1600" dirty="0" smtClean="0">
              <a:solidFill>
                <a:schemeClr val="bg1"/>
              </a:solidFill>
            </a:endParaRPr>
          </a:p>
          <a:p>
            <a:pPr algn="ctr"/>
            <a:r>
              <a:rPr lang="de-DE" sz="1600" dirty="0" smtClean="0">
                <a:solidFill>
                  <a:schemeClr val="bg1"/>
                </a:solidFill>
              </a:rPr>
              <a:t>20.  Juli 2015 in Bremen</a:t>
            </a:r>
            <a:endParaRPr lang="de-DE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11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Art. 34 UN-BRK (Ausschuss für die Rechte von Menschen mit Behinderungen)</a:t>
            </a:r>
          </a:p>
          <a:p>
            <a:pPr marL="45720" indent="0">
              <a:buNone/>
            </a:pPr>
            <a:endParaRPr lang="de-DE" dirty="0" smtClean="0"/>
          </a:p>
          <a:p>
            <a:r>
              <a:rPr lang="de-DE" dirty="0" smtClean="0"/>
              <a:t>18 Sachverständige</a:t>
            </a:r>
          </a:p>
          <a:p>
            <a:endParaRPr lang="de-DE" dirty="0"/>
          </a:p>
          <a:p>
            <a:r>
              <a:rPr lang="de-DE" dirty="0" smtClean="0"/>
              <a:t>Vorsitzende des Ausschusses: Prof. Dr. Maria Soledad </a:t>
            </a:r>
            <a:r>
              <a:rPr lang="de-DE" dirty="0" err="1" smtClean="0"/>
              <a:t>Cisternas</a:t>
            </a:r>
            <a:r>
              <a:rPr lang="de-DE" dirty="0" smtClean="0"/>
              <a:t> Reyes</a:t>
            </a:r>
          </a:p>
          <a:p>
            <a:endParaRPr lang="de-DE" dirty="0"/>
          </a:p>
          <a:p>
            <a:r>
              <a:rPr lang="de-DE" dirty="0" smtClean="0"/>
              <a:t>Vizevorsitzende des Ausschusses: Prof. Dr. Theresia Degener, LL.M. (Berkeley)</a:t>
            </a:r>
            <a:endParaRPr lang="de-DE" dirty="0"/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Un</a:t>
            </a:r>
            <a:r>
              <a:rPr lang="de-DE" dirty="0" smtClean="0"/>
              <a:t>-Behindertenrechtsausschuss – Zusammensetzung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62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Staatenberichtsprüfung</a:t>
            </a:r>
          </a:p>
          <a:p>
            <a:pPr marL="45720" indent="0">
              <a:buNone/>
            </a:pPr>
            <a:endParaRPr lang="de-DE" dirty="0" smtClean="0"/>
          </a:p>
          <a:p>
            <a:r>
              <a:rPr lang="de-DE" dirty="0" smtClean="0"/>
              <a:t>Allgemeine Bemerkungen</a:t>
            </a:r>
          </a:p>
          <a:p>
            <a:pPr marL="45720" indent="0">
              <a:buNone/>
            </a:pPr>
            <a:endParaRPr lang="de-DE" dirty="0" smtClean="0"/>
          </a:p>
          <a:p>
            <a:r>
              <a:rPr lang="de-DE" dirty="0" smtClean="0"/>
              <a:t>Individualbeschwerdeverfahren</a:t>
            </a:r>
          </a:p>
          <a:p>
            <a:endParaRPr lang="de-DE" dirty="0"/>
          </a:p>
          <a:p>
            <a:r>
              <a:rPr lang="de-DE" dirty="0" smtClean="0"/>
              <a:t>Untersuchungsverfahren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UN-Behindertenrechtsausschuss – </a:t>
            </a:r>
            <a:br>
              <a:rPr lang="de-DE" dirty="0" smtClean="0"/>
            </a:br>
            <a:r>
              <a:rPr lang="de-DE" dirty="0" smtClean="0"/>
              <a:t>Aufgaben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590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Art. 35 UN-BRK (Berichte der Vertragsstaaten)</a:t>
            </a:r>
          </a:p>
          <a:p>
            <a:pPr marL="45720" indent="0">
              <a:buNone/>
            </a:pPr>
            <a:endParaRPr lang="de-DE" dirty="0" smtClean="0"/>
          </a:p>
          <a:p>
            <a:r>
              <a:rPr lang="de-DE" dirty="0" smtClean="0"/>
              <a:t>Erstbericht/Folgeberichte</a:t>
            </a:r>
          </a:p>
          <a:p>
            <a:endParaRPr lang="de-DE" dirty="0"/>
          </a:p>
          <a:p>
            <a:r>
              <a:rPr lang="de-DE" dirty="0" smtClean="0"/>
              <a:t>Art. 36 UN-BRK (Prüfung der Berichte)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Staatenberichtsprüfung –</a:t>
            </a:r>
            <a:br>
              <a:rPr lang="de-DE" dirty="0" smtClean="0"/>
            </a:br>
            <a:r>
              <a:rPr lang="de-DE" dirty="0" smtClean="0"/>
              <a:t>überblick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128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662257"/>
          </a:xfrm>
        </p:spPr>
        <p:txBody>
          <a:bodyPr>
            <a:normAutofit lnSpcReduction="10000"/>
          </a:bodyPr>
          <a:lstStyle/>
          <a:p>
            <a:pPr marL="502920" indent="-457200">
              <a:buClrTx/>
              <a:buFont typeface="+mj-lt"/>
              <a:buAutoNum type="arabicPeriod"/>
            </a:pPr>
            <a:r>
              <a:rPr lang="de-DE" dirty="0"/>
              <a:t>Vorlage des </a:t>
            </a:r>
            <a:r>
              <a:rPr lang="de-DE" dirty="0" smtClean="0"/>
              <a:t>ersten Staatenberichts </a:t>
            </a:r>
            <a:r>
              <a:rPr lang="de-DE" dirty="0"/>
              <a:t>durch die Bundesrepublik </a:t>
            </a:r>
            <a:r>
              <a:rPr lang="de-DE" dirty="0" smtClean="0"/>
              <a:t>Deutschland</a:t>
            </a:r>
          </a:p>
          <a:p>
            <a:pPr marL="502920" indent="-457200">
              <a:buClrTx/>
              <a:buFont typeface="+mj-lt"/>
              <a:buAutoNum type="arabicPeriod"/>
            </a:pPr>
            <a:endParaRPr lang="de-DE" dirty="0"/>
          </a:p>
          <a:p>
            <a:pPr marL="502920" indent="-457200">
              <a:buClrTx/>
              <a:buFont typeface="+mj-lt"/>
              <a:buAutoNum type="arabicPeriod"/>
            </a:pPr>
            <a:r>
              <a:rPr lang="de-DE" dirty="0" smtClean="0"/>
              <a:t>Fragenliste</a:t>
            </a:r>
          </a:p>
          <a:p>
            <a:pPr marL="502920" indent="-457200">
              <a:buClrTx/>
              <a:buFont typeface="+mj-lt"/>
              <a:buAutoNum type="arabicPeriod"/>
            </a:pPr>
            <a:endParaRPr lang="de-DE" dirty="0"/>
          </a:p>
          <a:p>
            <a:pPr marL="502920" indent="-457200">
              <a:buClrTx/>
              <a:buFont typeface="+mj-lt"/>
              <a:buAutoNum type="arabicPeriod"/>
            </a:pPr>
            <a:r>
              <a:rPr lang="de-DE" dirty="0"/>
              <a:t>Ergänzung der Informationen durch die Bundesrepublik Deutschland auf Grundlage der </a:t>
            </a:r>
            <a:r>
              <a:rPr lang="de-DE" dirty="0" smtClean="0"/>
              <a:t>Fragenliste</a:t>
            </a:r>
          </a:p>
          <a:p>
            <a:pPr marL="502920" indent="-457200">
              <a:buClrTx/>
              <a:buFont typeface="+mj-lt"/>
              <a:buAutoNum type="arabicPeriod"/>
            </a:pPr>
            <a:endParaRPr lang="de-DE" dirty="0"/>
          </a:p>
          <a:p>
            <a:pPr marL="502920" indent="-457200">
              <a:buClrTx/>
              <a:buFont typeface="+mj-lt"/>
              <a:buAutoNum type="arabicPeriod"/>
            </a:pPr>
            <a:r>
              <a:rPr lang="de-DE" dirty="0" smtClean="0"/>
              <a:t>Konstruktiver Dialog </a:t>
            </a:r>
            <a:r>
              <a:rPr lang="de-DE" dirty="0"/>
              <a:t>mit der Bundesrepublik </a:t>
            </a:r>
            <a:r>
              <a:rPr lang="de-DE" dirty="0" smtClean="0"/>
              <a:t>Deutschland</a:t>
            </a:r>
          </a:p>
          <a:p>
            <a:pPr marL="502920" indent="-457200">
              <a:buClrTx/>
              <a:buFont typeface="+mj-lt"/>
              <a:buAutoNum type="arabicPeriod"/>
            </a:pPr>
            <a:endParaRPr lang="de-DE" dirty="0"/>
          </a:p>
          <a:p>
            <a:pPr marL="502920" indent="-457200">
              <a:buClrTx/>
              <a:buFont typeface="+mj-lt"/>
              <a:buAutoNum type="arabicPeriod"/>
            </a:pPr>
            <a:r>
              <a:rPr lang="de-DE" dirty="0" smtClean="0"/>
              <a:t>Verabschiedung </a:t>
            </a:r>
            <a:r>
              <a:rPr lang="de-DE" dirty="0"/>
              <a:t>der Abschließenden </a:t>
            </a:r>
            <a:r>
              <a:rPr lang="de-DE" dirty="0" smtClean="0"/>
              <a:t>Bemerkungen</a:t>
            </a:r>
          </a:p>
          <a:p>
            <a:pPr marL="502920" indent="-457200">
              <a:buClrTx/>
              <a:buFont typeface="+mj-lt"/>
              <a:buAutoNum type="arabicPeriod"/>
            </a:pPr>
            <a:endParaRPr lang="de-DE" dirty="0"/>
          </a:p>
          <a:p>
            <a:pPr marL="502920" indent="-457200">
              <a:buClrTx/>
              <a:buFont typeface="+mj-lt"/>
              <a:buAutoNum type="arabicPeriod"/>
            </a:pPr>
            <a:r>
              <a:rPr lang="de-DE" dirty="0" smtClean="0"/>
              <a:t>Informationen über die Umsetzung der Folgemaßnahmen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Staatenberichtsprüfung – Bundesrepublik Deutschland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004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Arbeit (Art. 27 UN-BRK) – Ziffer 50 der Abschließenden Bemerkungen</a:t>
            </a:r>
          </a:p>
          <a:p>
            <a:pPr marL="45720" indent="0">
              <a:buNone/>
            </a:pPr>
            <a:endParaRPr lang="de-DE" dirty="0" smtClean="0"/>
          </a:p>
          <a:p>
            <a:r>
              <a:rPr lang="de-DE" dirty="0" smtClean="0"/>
              <a:t>Betreuung (Art. 12 UN-BRK) – Ziffer 26</a:t>
            </a:r>
          </a:p>
          <a:p>
            <a:pPr marL="45720" indent="0">
              <a:buNone/>
            </a:pPr>
            <a:endParaRPr lang="de-DE" dirty="0" smtClean="0"/>
          </a:p>
          <a:p>
            <a:r>
              <a:rPr lang="de-DE" dirty="0" smtClean="0"/>
              <a:t>Psychiatrie (Art. 14, Art. 15 und Art. 17 UN-BRK) – Ziffern 30, 34, 38</a:t>
            </a:r>
          </a:p>
          <a:p>
            <a:pPr marL="45720" indent="0">
              <a:buNone/>
            </a:pPr>
            <a:endParaRPr lang="de-DE" dirty="0" smtClean="0"/>
          </a:p>
          <a:p>
            <a:r>
              <a:rPr lang="de-DE" dirty="0" smtClean="0"/>
              <a:t>Wahlrechtsausschluss (Art. 29 UN-BRK) – Ziffer 54</a:t>
            </a:r>
          </a:p>
          <a:p>
            <a:pPr marL="45720" indent="0">
              <a:buNone/>
            </a:pPr>
            <a:endParaRPr lang="de-DE" dirty="0" smtClean="0"/>
          </a:p>
          <a:p>
            <a:r>
              <a:rPr lang="de-DE" dirty="0" smtClean="0"/>
              <a:t>Wohnen (Art. 19 UN-BRK) – Ziffer 42</a:t>
            </a:r>
          </a:p>
          <a:p>
            <a:pPr marL="45720" indent="0">
              <a:buNone/>
            </a:pPr>
            <a:endParaRPr lang="de-DE" dirty="0" smtClean="0"/>
          </a:p>
          <a:p>
            <a:r>
              <a:rPr lang="de-DE" dirty="0" smtClean="0"/>
              <a:t>Bildung (Art. 24 UN-BRK) – Ziffer 46</a:t>
            </a: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Abschließende Bemerkungen – </a:t>
            </a:r>
            <a:br>
              <a:rPr lang="de-DE" dirty="0" smtClean="0"/>
            </a:br>
            <a:r>
              <a:rPr lang="de-DE" dirty="0" smtClean="0"/>
              <a:t>Eine Auswahl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9541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Wirksamen </a:t>
            </a:r>
            <a:r>
              <a:rPr lang="de-DE" dirty="0"/>
              <a:t>Gewaltschutz für Frauen und Mädchen mit </a:t>
            </a:r>
            <a:r>
              <a:rPr lang="de-DE" dirty="0" smtClean="0"/>
              <a:t>Behinderungen gewährleisten</a:t>
            </a:r>
          </a:p>
          <a:p>
            <a:pPr marL="45720" indent="0">
              <a:buNone/>
            </a:pPr>
            <a:endParaRPr lang="de-DE" dirty="0" smtClean="0"/>
          </a:p>
          <a:p>
            <a:r>
              <a:rPr lang="de-DE" dirty="0"/>
              <a:t>U</a:t>
            </a:r>
            <a:r>
              <a:rPr lang="de-DE" dirty="0" smtClean="0"/>
              <a:t>nabhängige </a:t>
            </a:r>
            <a:r>
              <a:rPr lang="de-DE" dirty="0"/>
              <a:t>Stelle/unabhängige </a:t>
            </a:r>
            <a:r>
              <a:rPr lang="de-DE" dirty="0" smtClean="0"/>
              <a:t>Stellen</a:t>
            </a:r>
            <a:r>
              <a:rPr lang="de-DE" dirty="0"/>
              <a:t> </a:t>
            </a:r>
            <a:r>
              <a:rPr lang="de-DE" dirty="0" smtClean="0"/>
              <a:t>zur </a:t>
            </a:r>
            <a:r>
              <a:rPr lang="de-DE" dirty="0"/>
              <a:t>Untersuchung von Gewalt und Missbrauch an Menschen mit Behinderungen in- und außerhalb von </a:t>
            </a:r>
            <a:r>
              <a:rPr lang="de-DE" dirty="0" smtClean="0"/>
              <a:t>Einrichtungen </a:t>
            </a:r>
            <a:r>
              <a:rPr lang="de-DE" dirty="0"/>
              <a:t>schaffen oder bestimmen</a:t>
            </a:r>
            <a:r>
              <a:rPr lang="de-DE" dirty="0" smtClean="0"/>
              <a:t> </a:t>
            </a:r>
          </a:p>
          <a:p>
            <a:pPr marL="45720" indent="0">
              <a:buNone/>
            </a:pPr>
            <a:endParaRPr lang="de-DE" dirty="0" smtClean="0"/>
          </a:p>
          <a:p>
            <a:r>
              <a:rPr lang="de-DE" dirty="0"/>
              <a:t>U</a:t>
            </a:r>
            <a:r>
              <a:rPr lang="de-DE" dirty="0" smtClean="0"/>
              <a:t>nabhängige </a:t>
            </a:r>
            <a:r>
              <a:rPr lang="de-DE" dirty="0"/>
              <a:t>Bearbeitung von Beschwerden in </a:t>
            </a:r>
            <a:r>
              <a:rPr lang="de-DE" dirty="0" smtClean="0"/>
              <a:t>Einrichtungen sicherstellen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Abschließende Bemerkungen - Folgemaßnahmen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513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Art. </a:t>
            </a:r>
            <a:r>
              <a:rPr lang="de-DE" dirty="0"/>
              <a:t>12 </a:t>
            </a:r>
            <a:r>
              <a:rPr lang="de-DE" dirty="0" smtClean="0"/>
              <a:t>UN-BRK</a:t>
            </a:r>
            <a:r>
              <a:rPr lang="de-DE" dirty="0"/>
              <a:t> </a:t>
            </a:r>
            <a:r>
              <a:rPr lang="de-DE" dirty="0" smtClean="0"/>
              <a:t>(Gleiche Anerkennung vor dem Recht)</a:t>
            </a:r>
          </a:p>
          <a:p>
            <a:pPr marL="45720" indent="0">
              <a:buNone/>
            </a:pPr>
            <a:endParaRPr lang="de-DE" dirty="0" smtClean="0"/>
          </a:p>
          <a:p>
            <a:r>
              <a:rPr lang="de-DE" dirty="0" smtClean="0"/>
              <a:t>Art. 9 UN-BRK</a:t>
            </a:r>
            <a:r>
              <a:rPr lang="de-DE" dirty="0"/>
              <a:t> </a:t>
            </a:r>
            <a:r>
              <a:rPr lang="de-DE" dirty="0" smtClean="0"/>
              <a:t>(Zugänglichkeit)</a:t>
            </a:r>
          </a:p>
          <a:p>
            <a:pPr marL="45720" indent="0">
              <a:buNone/>
            </a:pPr>
            <a:endParaRPr lang="de-DE" dirty="0"/>
          </a:p>
          <a:p>
            <a:r>
              <a:rPr lang="de-DE" dirty="0" smtClean="0"/>
              <a:t>Art. 6 UN-BRK (Frauen mit Behinderungen)</a:t>
            </a:r>
          </a:p>
          <a:p>
            <a:endParaRPr lang="de-DE" dirty="0"/>
          </a:p>
          <a:p>
            <a:r>
              <a:rPr lang="de-DE" dirty="0" smtClean="0"/>
              <a:t>Art. 24 UN-BRK (Bildung)</a:t>
            </a:r>
          </a:p>
          <a:p>
            <a:endParaRPr lang="de-DE" dirty="0"/>
          </a:p>
          <a:p>
            <a:r>
              <a:rPr lang="de-DE" dirty="0" smtClean="0"/>
              <a:t>Art. 19 UN-BRK (Unabhängige </a:t>
            </a:r>
            <a:r>
              <a:rPr lang="de-DE" dirty="0"/>
              <a:t>Lebensführung </a:t>
            </a:r>
            <a:r>
              <a:rPr lang="de-DE" dirty="0" smtClean="0"/>
              <a:t>und Einbeziehung</a:t>
            </a:r>
            <a:r>
              <a:rPr lang="de-DE" dirty="0"/>
              <a:t> in die </a:t>
            </a:r>
            <a:r>
              <a:rPr lang="de-DE" dirty="0" smtClean="0"/>
              <a:t>Gemeinschaft)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0" y="355847"/>
            <a:ext cx="9144000" cy="1054394"/>
          </a:xfrm>
        </p:spPr>
        <p:txBody>
          <a:bodyPr/>
          <a:lstStyle/>
          <a:p>
            <a:r>
              <a:rPr lang="de-DE" dirty="0" smtClean="0"/>
              <a:t>Abschließende Bemerkungen im Lichte der Allgemeinen Bemerkungen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891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sz="2400" b="1" dirty="0" smtClean="0"/>
              <a:t>„I </a:t>
            </a:r>
            <a:r>
              <a:rPr lang="en-US" sz="2400" b="1" dirty="0"/>
              <a:t>could not have a clear appreciation of the human rights of persons with disabilities in the state party without the input from </a:t>
            </a:r>
            <a:r>
              <a:rPr lang="en-US" sz="2400" b="1" dirty="0" smtClean="0"/>
              <a:t>non-State </a:t>
            </a:r>
            <a:r>
              <a:rPr lang="en-US" sz="2400" b="1" dirty="0"/>
              <a:t>actors. </a:t>
            </a:r>
            <a:endParaRPr lang="en-US" sz="2400" b="1" dirty="0" smtClean="0"/>
          </a:p>
          <a:p>
            <a:pPr marL="45720" indent="0">
              <a:buNone/>
            </a:pPr>
            <a:r>
              <a:rPr lang="en-US" sz="2400" b="1" dirty="0" smtClean="0"/>
              <a:t>And </a:t>
            </a:r>
            <a:r>
              <a:rPr lang="en-US" sz="2400" b="1" dirty="0"/>
              <a:t>for that I am very </a:t>
            </a:r>
            <a:r>
              <a:rPr lang="en-US" sz="2400" b="1" dirty="0" smtClean="0"/>
              <a:t>grateful.”</a:t>
            </a:r>
            <a:endParaRPr lang="en-US" sz="2400" b="1" dirty="0"/>
          </a:p>
          <a:p>
            <a:pPr marL="45720" indent="0">
              <a:buNone/>
            </a:pPr>
            <a:endParaRPr lang="de-DE" sz="2400" dirty="0" smtClean="0"/>
          </a:p>
          <a:p>
            <a:pPr marL="45720" indent="0">
              <a:buNone/>
            </a:pPr>
            <a:r>
              <a:rPr lang="de-DE" sz="2400" dirty="0" smtClean="0"/>
              <a:t>Diane Kingston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61959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aster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aster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Raster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0</TotalTime>
  <Words>372</Words>
  <Application>Microsoft Office PowerPoint</Application>
  <PresentationFormat>Bildschirmpräsentation (4:3)</PresentationFormat>
  <Paragraphs>88</Paragraphs>
  <Slides>9</Slides>
  <Notes>9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Raster</vt:lpstr>
      <vt:lpstr>ZUSAMMENFASSUNG  DER DEUTSCHEN STAATENBERICHTSPRÜFUNG VOR DEM UN-FACHAUSSCHUSS</vt:lpstr>
      <vt:lpstr>Un-Behindertenrechtsausschuss – Zusammensetzung</vt:lpstr>
      <vt:lpstr>UN-Behindertenrechtsausschuss –  Aufgaben</vt:lpstr>
      <vt:lpstr>Staatenberichtsprüfung – überblick</vt:lpstr>
      <vt:lpstr>Staatenberichtsprüfung – Bundesrepublik Deutschland</vt:lpstr>
      <vt:lpstr>Abschließende Bemerkungen –  Eine Auswahl</vt:lpstr>
      <vt:lpstr>Abschließende Bemerkungen - Folgemaßnahmen</vt:lpstr>
      <vt:lpstr>Abschließende Bemerkungen im Lichte der Allgemeinen Bemerkungen</vt:lpstr>
      <vt:lpstr>PowerPoint-Präsentation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Zusammenfassung  der deutschen Staatenberichtsprüfung vor dem  UN-Fachausschuss</dc:title>
  <dc:creator>Kristina Kurazova</dc:creator>
  <cp:lastModifiedBy>Baumann, Kai (Landesbehindertenbeauftragter)</cp:lastModifiedBy>
  <cp:revision>435</cp:revision>
  <cp:lastPrinted>2015-07-20T10:59:53Z</cp:lastPrinted>
  <dcterms:created xsi:type="dcterms:W3CDTF">2015-06-24T10:16:58Z</dcterms:created>
  <dcterms:modified xsi:type="dcterms:W3CDTF">2015-07-31T14:46:42Z</dcterms:modified>
</cp:coreProperties>
</file>