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72" r:id="rId4"/>
    <p:sldId id="274" r:id="rId5"/>
    <p:sldId id="275" r:id="rId6"/>
    <p:sldId id="273" r:id="rId7"/>
    <p:sldId id="271" r:id="rId8"/>
    <p:sldId id="277" r:id="rId9"/>
    <p:sldId id="264" r:id="rId10"/>
    <p:sldId id="259" r:id="rId11"/>
    <p:sldId id="265" r:id="rId12"/>
    <p:sldId id="266" r:id="rId13"/>
    <p:sldId id="267" r:id="rId14"/>
    <p:sldId id="268" r:id="rId15"/>
    <p:sldId id="278" r:id="rId16"/>
    <p:sldId id="269" r:id="rId17"/>
    <p:sldId id="270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A726BB0-E5CE-4FF3-A52E-21B2BA72A8E3}">
          <p14:sldIdLst>
            <p14:sldId id="256"/>
          </p14:sldIdLst>
        </p14:section>
        <p14:section name="Rechtliche Situation" id="{4B1A9E50-F790-4DB5-9D00-661A7FE0650C}">
          <p14:sldIdLst>
            <p14:sldId id="261"/>
            <p14:sldId id="272"/>
            <p14:sldId id="274"/>
            <p14:sldId id="275"/>
            <p14:sldId id="273"/>
            <p14:sldId id="271"/>
            <p14:sldId id="277"/>
          </p14:sldIdLst>
        </p14:section>
        <p14:section name="Umsetzungsprobleme" id="{FE27F751-DECE-4EE8-8ECE-FC6550CA2AB6}">
          <p14:sldIdLst>
            <p14:sldId id="264"/>
            <p14:sldId id="259"/>
            <p14:sldId id="265"/>
            <p14:sldId id="266"/>
            <p14:sldId id="267"/>
            <p14:sldId id="268"/>
            <p14:sldId id="278"/>
          </p14:sldIdLst>
        </p14:section>
        <p14:section name="Herausforderungen" id="{60F2117F-50DC-424E-B1C5-69335E5F6023}">
          <p14:sldIdLst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32" autoAdjust="0"/>
    <p:restoredTop sz="86338" autoAdjust="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9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E4BD-FDE6-4A1C-A6AF-912F6ECB72F4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9C99-C809-4927-903D-D60F0387E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83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669" indent="-26371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4875" indent="-2109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6825" indent="-2109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8774" indent="-2109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5A6F96-CBAF-4DEC-AFEA-7025CFCA7844}" type="slidenum">
              <a:rPr lang="de-DE" altLang="de-DE" smtClean="0"/>
              <a:pPr eaLnBrk="1" hangingPunct="1"/>
              <a:t>4</a:t>
            </a:fld>
            <a:endParaRPr lang="de-DE" altLang="de-DE" smtClean="0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463" y="8685879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8445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BC6605A-C187-4AD2-A330-DC72F7823117}" type="slidenum">
              <a:rPr lang="de-DE" altLang="de-DE" sz="1200"/>
              <a:pPr algn="r" eaLnBrk="1" hangingPunct="1"/>
              <a:t>4</a:t>
            </a:fld>
            <a:endParaRPr lang="de-DE" altLang="de-DE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02" tIns="45702" rIns="91402" bIns="45702"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669" indent="-26371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4875" indent="-2109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6825" indent="-2109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8774" indent="-2109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317CB-4286-4430-8E23-077AED0D2165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463" y="8685879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8445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D925EF1-B330-42AD-8F2A-6FBADB6ACE1B}" type="slidenum">
              <a:rPr lang="de-DE" altLang="de-DE" sz="1200"/>
              <a:pPr algn="r" eaLnBrk="1" hangingPunct="1"/>
              <a:t>5</a:t>
            </a:fld>
            <a:endParaRPr lang="de-DE" altLang="de-DE" sz="12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02" tIns="45702" rIns="91402" bIns="45702"/>
          <a:lstStyle/>
          <a:p>
            <a:r>
              <a:rPr lang="de-DE" altLang="de-DE" sz="1000" b="1" dirty="0"/>
              <a:t>§ 5 Leistungsgruppen</a:t>
            </a:r>
          </a:p>
          <a:p>
            <a:r>
              <a:rPr lang="de-DE" altLang="de-DE" sz="1000" dirty="0"/>
              <a:t>Zur Teilhabe werden erbracht</a:t>
            </a:r>
          </a:p>
          <a:p>
            <a:r>
              <a:rPr lang="de-DE" altLang="de-DE" sz="1000" dirty="0"/>
              <a:t>1. Leistungen zur medizinischen Rehabilitation,</a:t>
            </a:r>
          </a:p>
          <a:p>
            <a:r>
              <a:rPr lang="de-DE" altLang="de-DE" sz="1000" dirty="0"/>
              <a:t>2. Leistungen zur Teilhabe am Arbeitsleben,</a:t>
            </a:r>
          </a:p>
          <a:p>
            <a:r>
              <a:rPr lang="de-DE" altLang="de-DE" sz="1000" dirty="0"/>
              <a:t>3. unterhaltssichernde und andere ergänzende Leistungen,</a:t>
            </a:r>
          </a:p>
          <a:p>
            <a:r>
              <a:rPr lang="de-DE" altLang="de-DE" sz="1000" dirty="0"/>
              <a:t>4. Leistungen zur Teilhabe am Leben in der Gemeinschaft.</a:t>
            </a:r>
          </a:p>
          <a:p>
            <a:endParaRPr lang="de-DE" altLang="de-DE" sz="1000" dirty="0"/>
          </a:p>
          <a:p>
            <a:r>
              <a:rPr lang="de-DE" altLang="de-DE" sz="1000" b="1" dirty="0"/>
              <a:t>§ 6 Rehabilitationsträger </a:t>
            </a:r>
          </a:p>
          <a:p>
            <a:r>
              <a:rPr lang="de-DE" altLang="de-DE" sz="1000" b="1" dirty="0"/>
              <a:t>(</a:t>
            </a:r>
            <a:r>
              <a:rPr lang="de-DE" altLang="de-DE" sz="1000" dirty="0"/>
              <a:t>1) Träger der Leistungen zur Teilhabe (Rehabilitationsträger) können sein</a:t>
            </a:r>
          </a:p>
          <a:p>
            <a:r>
              <a:rPr lang="de-DE" altLang="de-DE" sz="1000" dirty="0"/>
              <a:t>1. die gesetzlichen Krankenkassen für Leistungen nach § 5 Nr. 1 und 3,</a:t>
            </a:r>
          </a:p>
          <a:p>
            <a:r>
              <a:rPr lang="de-DE" altLang="de-DE" sz="1000" dirty="0"/>
              <a:t>2. die Bundesagentur für Arbeit für Leistungen nach § 5 Nr. 2 und 3,</a:t>
            </a:r>
          </a:p>
          <a:p>
            <a:r>
              <a:rPr lang="de-DE" altLang="de-DE" sz="1000" dirty="0"/>
              <a:t>3. die Träger der gesetzlichen Unfallversicherung für Leistungen nach § 5 Nr. 1 bis 4,</a:t>
            </a:r>
          </a:p>
          <a:p>
            <a:r>
              <a:rPr lang="de-DE" altLang="de-DE" sz="1000" dirty="0"/>
              <a:t>4. die Träger der gesetzlichen Rentenversicherung für Leistungen nach § 5 Nr. 1 bis 3, die Träger der Alterssicherung der Landwirte für Leistungen nach § 5 Nr. 1 und 3,</a:t>
            </a:r>
          </a:p>
          <a:p>
            <a:r>
              <a:rPr lang="de-DE" altLang="de-DE" sz="1000" dirty="0"/>
              <a:t>5. die Träger der Kriegsopferversorgung und die Träger der Kriegsopferfürsorge im Rahmen des Rechts der sozialen Entschädigung bei Gesundheitsschäden für Leistungen nach § 5 Nr. 1 bis 4,</a:t>
            </a:r>
          </a:p>
          <a:p>
            <a:r>
              <a:rPr lang="de-DE" altLang="de-DE" sz="1000" dirty="0"/>
              <a:t>6. die Träger der öffentlichen Jugendhilfe für Leistungen nach § 5 Nr. 1, 2 und 4,</a:t>
            </a:r>
          </a:p>
          <a:p>
            <a:r>
              <a:rPr lang="de-DE" altLang="de-DE" sz="1000" dirty="0"/>
              <a:t>7. die Träger der Sozialhilfe für Leistungen nach § 5 Nr. 1, 2 und 4.</a:t>
            </a:r>
          </a:p>
          <a:p>
            <a:endParaRPr lang="de-DE" altLang="de-DE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781" indent="-273377" defTabSz="9142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3509" indent="-218702" defTabSz="9142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0912" indent="-218702" defTabSz="9142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68316" indent="-218702" defTabSz="91429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05720" indent="-218702" defTabSz="9142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43124" indent="-218702" defTabSz="9142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80528" indent="-218702" defTabSz="9142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17931" indent="-218702" defTabSz="91429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34AA1B-3F7A-4E37-B0B3-EAF7BFC7D5D1}" type="slidenum">
              <a:rPr lang="de-DE" altLang="de-DE" sz="1200"/>
              <a:pPr eaLnBrk="1" hangingPunct="1">
                <a:spcBef>
                  <a:spcPct val="0"/>
                </a:spcBef>
              </a:pPr>
              <a:t>8</a:t>
            </a:fld>
            <a:endParaRPr lang="de-DE" altLang="de-DE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15" tIns="45708" rIns="91415" bIns="45708"/>
          <a:lstStyle/>
          <a:p>
            <a:pPr eaLnBrk="1" hangingPunct="1"/>
            <a:endParaRPr lang="de-DE" altLang="de-DE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Fortbildung Budgetbegleitung 2014 (c) W. Winkelmeier</a:t>
            </a:r>
            <a:endParaRPr lang="de-DE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Vom Antrag zum Persönlichen Budget</a:t>
            </a: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51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63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86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2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30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64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8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34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54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0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7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ACF7-EFC5-4E9C-85FA-8F3855551C81}" type="datetimeFigureOut">
              <a:rPr lang="de-DE" smtClean="0"/>
              <a:t>28.08.2014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2392-A8E9-4133-ADD2-847946F024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84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Barrieren der Inanspruchnahme von Hilfen und Leistungen der Behindertenhilfe in Deutschland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056784" cy="213508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Rechtliche Ansprüche und ihre Umsetzung aus Sicht des Landesbehindertenbeauftragten und der Beratungsstelle </a:t>
            </a:r>
            <a:r>
              <a:rPr lang="de-DE" dirty="0" err="1" smtClean="0"/>
              <a:t>SelbstBestimmt</a:t>
            </a:r>
            <a:r>
              <a:rPr lang="de-DE" dirty="0" smtClean="0"/>
              <a:t> Leben</a:t>
            </a:r>
            <a:br>
              <a:rPr lang="de-DE" dirty="0" smtClean="0"/>
            </a:br>
            <a:r>
              <a:rPr lang="de-DE" dirty="0" smtClean="0"/>
              <a:t>Bremen, 24.07.2014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11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dirty="0" smtClean="0"/>
              <a:t>Stufen der Inanspruchnahme von Leistungen der Behindertenhilfe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Bedarfe erkennen – und akzeptieren!</a:t>
            </a:r>
          </a:p>
          <a:p>
            <a:r>
              <a:rPr lang="de-DE" dirty="0" smtClean="0"/>
              <a:t>Sozialrechtliche Ansprüche erkennen!</a:t>
            </a:r>
          </a:p>
          <a:p>
            <a:r>
              <a:rPr lang="de-DE" dirty="0" smtClean="0"/>
              <a:t>Sozialrechtliche Ansprüche durchsetzen!</a:t>
            </a:r>
          </a:p>
          <a:p>
            <a:r>
              <a:rPr lang="de-DE" dirty="0" smtClean="0"/>
              <a:t>Soziale Leistungen nutzen</a:t>
            </a:r>
          </a:p>
        </p:txBody>
      </p:sp>
    </p:spTree>
    <p:extLst>
      <p:ext uri="{BB962C8B-B14F-4D97-AF65-F5344CB8AC3E}">
        <p14:creationId xmlns:p14="http://schemas.microsoft.com/office/powerpoint/2010/main" val="13555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Hindernisse (1/4)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Soziale Isolation </a:t>
            </a:r>
          </a:p>
          <a:p>
            <a:r>
              <a:rPr lang="de-DE" dirty="0" smtClean="0"/>
              <a:t>Mangel an positiven Vorbildern und informellen Unterstützern</a:t>
            </a:r>
          </a:p>
          <a:p>
            <a:r>
              <a:rPr lang="de-DE" dirty="0" smtClean="0"/>
              <a:t>Mangelnder Zugang zu Information und Beratung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0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Hindernisse (2/4)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Schwere Sprache </a:t>
            </a:r>
          </a:p>
          <a:p>
            <a:r>
              <a:rPr lang="de-DE" dirty="0" smtClean="0"/>
              <a:t>Überforderte und oft unflexible Behörden</a:t>
            </a:r>
          </a:p>
          <a:p>
            <a:r>
              <a:rPr lang="de-DE" dirty="0" smtClean="0"/>
              <a:t>Mangelnde Unterstützung seitens der Behörde  im Verwaltungsverfahren </a:t>
            </a:r>
          </a:p>
          <a:p>
            <a:r>
              <a:rPr lang="de-DE" dirty="0" smtClean="0"/>
              <a:t>Scheu vor Kontakten mit Ämtern und Behörden </a:t>
            </a:r>
          </a:p>
          <a:p>
            <a:pPr lvl="1"/>
            <a:r>
              <a:rPr lang="de-DE" dirty="0" smtClean="0"/>
              <a:t>Nicht noch mehr Ärger! </a:t>
            </a:r>
          </a:p>
          <a:p>
            <a:pPr lvl="1"/>
            <a:r>
              <a:rPr lang="de-DE" dirty="0" smtClean="0"/>
              <a:t>Nicht schon wieder!</a:t>
            </a:r>
          </a:p>
        </p:txBody>
      </p:sp>
    </p:spTree>
    <p:extLst>
      <p:ext uri="{BB962C8B-B14F-4D97-AF65-F5344CB8AC3E}">
        <p14:creationId xmlns:p14="http://schemas.microsoft.com/office/powerpoint/2010/main" val="31293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Hindernisse (3/4)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Scheu vor der Inanspruchnahme nicht vertrauter Beratungsangebote</a:t>
            </a:r>
          </a:p>
          <a:p>
            <a:r>
              <a:rPr lang="de-DE" dirty="0" smtClean="0"/>
              <a:t>Mangel an kompetenten Beratungsangeboten</a:t>
            </a:r>
          </a:p>
          <a:p>
            <a:r>
              <a:rPr lang="de-DE" dirty="0" smtClean="0"/>
              <a:t>Kosten der Beratung (z.B. durch Anwalt)</a:t>
            </a:r>
          </a:p>
        </p:txBody>
      </p:sp>
    </p:spTree>
    <p:extLst>
      <p:ext uri="{BB962C8B-B14F-4D97-AF65-F5344CB8AC3E}">
        <p14:creationId xmlns:p14="http://schemas.microsoft.com/office/powerpoint/2010/main" val="15594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Hindernisse (4/4)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</a:t>
            </a:r>
            <a:r>
              <a:rPr lang="de-DE" dirty="0" smtClean="0"/>
              <a:t>ingeschränktes Leistungsangebot der Behindertenhilfe vor Ort</a:t>
            </a:r>
          </a:p>
          <a:p>
            <a:r>
              <a:rPr lang="de-DE" dirty="0" smtClean="0"/>
              <a:t>unflexibles Leistungsangebot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8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smtClean="0"/>
              <a:t>Exkurs: Aufenthaltsstatus und Anspruch auf Sozialhilfeleistungen</a:t>
            </a:r>
            <a:endParaRPr lang="de-DE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2400" dirty="0" smtClean="0"/>
              <a:t>(vereinfachte Darstellung)</a:t>
            </a:r>
          </a:p>
          <a:p>
            <a:r>
              <a:rPr lang="de-DE" sz="2400" dirty="0" smtClean="0"/>
              <a:t>uneingeschränkter Anspruch auf Sozialhilfeleistungen für Ausländer, die Deutschen gleichgestellt sind</a:t>
            </a:r>
          </a:p>
          <a:p>
            <a:r>
              <a:rPr lang="de-DE" sz="2400" dirty="0" smtClean="0"/>
              <a:t>eingeschränkter Anspruch auf Sozialhilfeleistungen für Ausländer, die Deutschen nicht gleichgestellt sind und nicht leistungsberechtigt sind nach § 1 AsylbLG</a:t>
            </a:r>
          </a:p>
          <a:p>
            <a:r>
              <a:rPr lang="de-DE" sz="2400" dirty="0" smtClean="0"/>
              <a:t>kein Anspruch auf Sozialhilfeleistungen für Ausländer,</a:t>
            </a:r>
          </a:p>
          <a:p>
            <a:pPr lvl="1"/>
            <a:r>
              <a:rPr lang="de-DE" sz="2000" dirty="0" smtClean="0"/>
              <a:t>die wegen der Inanspruchnahme von Sozialhilfe eingereist sind,</a:t>
            </a:r>
          </a:p>
          <a:p>
            <a:pPr lvl="1"/>
            <a:r>
              <a:rPr lang="de-DE" sz="2000" dirty="0" smtClean="0"/>
              <a:t>deren Aufenthaltsrecht sich allein aus dem Zwecke der Arbeitssuche ergibt </a:t>
            </a:r>
          </a:p>
          <a:p>
            <a:r>
              <a:rPr lang="de-DE" sz="2400" dirty="0" smtClean="0"/>
              <a:t>kein Anspruch auf Sozialhilfeleistungen mit Leistungsberechtigte nach § 1 AsylbLG</a:t>
            </a:r>
          </a:p>
          <a:p>
            <a:r>
              <a:rPr lang="de-DE" sz="2400" dirty="0" smtClean="0"/>
              <a:t>auf das im Einzelfall Unabweisbare eingeschränkte Leistungsansprüche nach AsylbLG  bei illegalem oder missbräuchlichem Aufenthalt 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5083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1362075"/>
          </a:xfrm>
        </p:spPr>
        <p:txBody>
          <a:bodyPr/>
          <a:lstStyle/>
          <a:p>
            <a:r>
              <a:rPr lang="de-DE" dirty="0" smtClean="0"/>
              <a:t>Herausforderungen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4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e-DE" dirty="0" smtClean="0"/>
              <a:t>Herausforderungen an (unabhängige) Beratung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Eigene Grenzen erkennen und konstruktiv damit umgehen</a:t>
            </a:r>
          </a:p>
          <a:p>
            <a:pPr marR="0" lvl="0" rtl="0"/>
            <a:r>
              <a:rPr lang="de-DE" dirty="0" smtClean="0"/>
              <a:t>Abbau von Hemmschwellen durch vertrauensbildende Maßnahmen</a:t>
            </a:r>
          </a:p>
          <a:p>
            <a:pPr marR="0" lvl="0" rtl="0"/>
            <a:r>
              <a:rPr lang="de-DE" dirty="0" smtClean="0"/>
              <a:t>Zusammenarbeit mit anderen Beratungs- und Hilfsangeboten vor Ort</a:t>
            </a:r>
          </a:p>
          <a:p>
            <a:pPr marR="0" lvl="0" rtl="0"/>
            <a:r>
              <a:rPr lang="de-DE" dirty="0" smtClean="0"/>
              <a:t>Zusätzliche Kompetenzen erwerben</a:t>
            </a:r>
          </a:p>
        </p:txBody>
      </p:sp>
    </p:spTree>
    <p:extLst>
      <p:ext uri="{BB962C8B-B14F-4D97-AF65-F5344CB8AC3E}">
        <p14:creationId xmlns:p14="http://schemas.microsoft.com/office/powerpoint/2010/main" val="6822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2339975"/>
          </a:xfrm>
        </p:spPr>
        <p:txBody>
          <a:bodyPr>
            <a:normAutofit/>
          </a:bodyPr>
          <a:lstStyle/>
          <a:p>
            <a:r>
              <a:rPr lang="de-DE" dirty="0" smtClean="0"/>
              <a:t>Der </a:t>
            </a:r>
            <a:r>
              <a:rPr lang="de-DE" dirty="0" err="1" smtClean="0"/>
              <a:t>ZuGANG</a:t>
            </a:r>
            <a:r>
              <a:rPr lang="de-DE" dirty="0" smtClean="0"/>
              <a:t> zu Leistungen der Behindertenhilfe aus Sozialrechtlicher Sicht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9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Teilhabe in allen Lebensbereichen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80" y="3501008"/>
            <a:ext cx="3055044" cy="3029322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664" y="3667166"/>
            <a:ext cx="2880360" cy="2880544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024" y="1268760"/>
            <a:ext cx="2498403" cy="2741290"/>
          </a:xfrm>
          <a:prstGeom prst="rect">
            <a:avLst/>
          </a:prstGeom>
        </p:spPr>
      </p:pic>
      <p:pic>
        <p:nvPicPr>
          <p:cNvPr id="1026" name="Picture 2" descr="Die Grafik zeigt ein Klassenzimmer mit Lehrer, behinderten und nicht behinderten Schülern" title="Schule und Ausbildu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6114"/>
            <a:ext cx="32484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5"/>
          <p:cNvSpPr txBox="1">
            <a:spLocks noGrp="1"/>
          </p:cNvSpPr>
          <p:nvPr/>
        </p:nvSpPr>
        <p:spPr bwMode="auto">
          <a:xfrm>
            <a:off x="7235825" y="6245225"/>
            <a:ext cx="1450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448D589-D01A-41F7-9B61-B2F5E331BBA5}" type="slidenum">
              <a:rPr lang="de-DE" altLang="de-DE" sz="1400"/>
              <a:pPr algn="r" eaLnBrk="1" hangingPunct="1"/>
              <a:t>4</a:t>
            </a:fld>
            <a:endParaRPr lang="de-DE" altLang="de-DE" sz="140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marL="365125" indent="-365125" eaLnBrk="1" hangingPunct="1"/>
            <a:r>
              <a:rPr lang="de-DE" altLang="de-DE" sz="4000" smtClean="0"/>
              <a:t>Leistungen zur Teilhabe </a:t>
            </a:r>
            <a:br>
              <a:rPr lang="de-DE" altLang="de-DE" sz="4000" smtClean="0"/>
            </a:br>
            <a:r>
              <a:rPr lang="de-DE" altLang="de-DE" sz="4000" smtClean="0"/>
              <a:t>(§ 5 SGB IX - Leistungsgruppen)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altLang="de-DE" sz="2800" dirty="0" smtClean="0"/>
              <a:t>„Zur Teilhabe werden erbracht: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de-DE" altLang="de-DE" sz="2800" dirty="0" smtClean="0"/>
              <a:t>Leistungen zur medizinischen Rehabilitation (</a:t>
            </a:r>
            <a:r>
              <a:rPr lang="de-DE" altLang="de-DE" sz="2800" dirty="0" err="1" smtClean="0"/>
              <a:t>mR</a:t>
            </a:r>
            <a:r>
              <a:rPr lang="de-DE" altLang="de-DE" sz="2800" dirty="0" smtClean="0"/>
              <a:t>, §§ 26 ff SGB IX),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de-DE" altLang="de-DE" sz="2800" dirty="0" smtClean="0"/>
              <a:t>Leistungen zur Teilhabe am Arbeitsleben (</a:t>
            </a:r>
            <a:r>
              <a:rPr lang="de-DE" altLang="de-DE" sz="2800" dirty="0" err="1" smtClean="0"/>
              <a:t>TaA</a:t>
            </a:r>
            <a:r>
              <a:rPr lang="de-DE" altLang="de-DE" sz="2800" dirty="0" smtClean="0"/>
              <a:t>, §§ 33 ff SGB IX ),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de-DE" altLang="de-DE" sz="2800" dirty="0" smtClean="0"/>
              <a:t>unterhaltssichernde und ergänzende Leistungen (</a:t>
            </a:r>
            <a:r>
              <a:rPr lang="de-DE" altLang="de-DE" sz="2800" dirty="0" err="1" smtClean="0"/>
              <a:t>ueL</a:t>
            </a:r>
            <a:r>
              <a:rPr lang="de-DE" altLang="de-DE" sz="2800" dirty="0" smtClean="0"/>
              <a:t>, §§ 44 ff SGB IX)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de-DE" altLang="de-DE" sz="2800" dirty="0" smtClean="0"/>
              <a:t>Leistungen zur Teilhabe am Leben in der Gemeinschaft (TG, §§ 55 ff SGB IX).“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altLang="de-DE" sz="1600" dirty="0" smtClean="0"/>
              <a:t>(Abkürzungen und Ergänzungen in Klammern von mir eingefügt, WW)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de-DE" alt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362460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19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8" dur="1" fill="hold">
                                          <p:endSync delay="0"/>
                                        </p:cTn>
                                        <p:tgtEl>
                                          <p:spTgt spid="191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2" dur="1" fill="hold">
                                          <p:endSync delay="0"/>
                                        </p:cTn>
                                        <p:tgtEl>
                                          <p:spTgt spid="191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26" dur="1" fill="hold">
                                          <p:endSync delay="0"/>
                                        </p:cTn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8388350" y="4652963"/>
            <a:ext cx="3365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/>
              <a:t>© Wilhelm Winkelmeier</a:t>
            </a:r>
          </a:p>
        </p:txBody>
      </p:sp>
      <p:sp>
        <p:nvSpPr>
          <p:cNvPr id="12293" name="Rectangle 6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de-DE" sz="4000" dirty="0" smtClean="0"/>
              <a:t>Rehabilitationsträger und Teilhabeleistungen (§ 6 Abs.1 SGB IX)</a:t>
            </a:r>
          </a:p>
        </p:txBody>
      </p:sp>
      <p:graphicFrame>
        <p:nvGraphicFramePr>
          <p:cNvPr id="197707" name="Group 75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3827463"/>
                <a:gridCol w="1223962"/>
                <a:gridCol w="1079500"/>
                <a:gridCol w="1079500"/>
                <a:gridCol w="1019175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Gesetzl. Krankenvers.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Bundesagentur f. Arb.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Gesetzl. Unfallversich.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Gesetzl. Rentenvers.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Kriegsopferver-u.-fürs.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Jugendhilfe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Sozialhilfe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864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Die „Säulen“ der sozialen Sicherung</a:t>
            </a:r>
            <a:endParaRPr lang="de-DE" sz="36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4572000" y="1196752"/>
            <a:ext cx="0" cy="4824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647564" y="3861048"/>
            <a:ext cx="81729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47564" y="119675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soziale Vorsorge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101725" y="547246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soziale Hilfe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83818" y="481142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soziale Entschädigung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932040" y="11551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soziale Förderung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65566" y="1807262"/>
            <a:ext cx="33483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SGB VI: Rentenversicherung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876580" y="2211725"/>
            <a:ext cx="31683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SGB V: Krankenversicherung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971600" y="4221088"/>
            <a:ext cx="30963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Opferentschädigungsrecht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971600" y="2581057"/>
            <a:ext cx="55806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SGB III: Arbeitslosenversicherung /  Arbeitsförderung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647564" y="3056517"/>
            <a:ext cx="31143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SGB VII: Unfallversicherung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817966" y="3425849"/>
            <a:ext cx="33483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SGB XI: Pflegeversicherung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968218" y="1843083"/>
            <a:ext cx="26887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SGB IX Teil 2: Schwerbehindertenrecht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4714463" y="3995137"/>
            <a:ext cx="151372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SGB II: Grund-sicherung für Arbeits-suchende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277756" y="3609020"/>
            <a:ext cx="13185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SGB XII: </a:t>
            </a:r>
            <a:br>
              <a:rPr lang="de-DE" dirty="0" smtClean="0"/>
            </a:br>
            <a:r>
              <a:rPr lang="de-DE" dirty="0" smtClean="0"/>
              <a:t>Sozialhilfe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7740352" y="3241183"/>
            <a:ext cx="119569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SGB VIII: Kinder- und Jugend-hilfe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7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dirty="0" smtClean="0"/>
              <a:t>So einfach wie möglich! – Grundsätze sozialrechtlicher Verfahren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 smtClean="0"/>
              <a:t>§ 13 SGB I: Aufklärung</a:t>
            </a:r>
          </a:p>
          <a:p>
            <a:pPr lvl="1"/>
            <a:r>
              <a:rPr lang="de-DE" dirty="0" smtClean="0"/>
              <a:t>§ 14 SGB I: Beratung</a:t>
            </a:r>
          </a:p>
          <a:p>
            <a:pPr lvl="1"/>
            <a:r>
              <a:rPr lang="de-DE" dirty="0" smtClean="0"/>
              <a:t>§ 16 SGB I: Antragstellung</a:t>
            </a:r>
          </a:p>
          <a:p>
            <a:pPr lvl="1"/>
            <a:r>
              <a:rPr lang="de-DE" dirty="0" smtClean="0"/>
              <a:t>§ 17 SGB I: Ausführung von Sozialleistungen</a:t>
            </a:r>
          </a:p>
          <a:p>
            <a:pPr lvl="1"/>
            <a:r>
              <a:rPr lang="de-DE" dirty="0" smtClean="0"/>
              <a:t>§ 14 SGB IX als zentrale Verfahrensnorm für die Zuständigkeitsklärung für Leistungen der Behindertenhilfe</a:t>
            </a:r>
          </a:p>
          <a:p>
            <a:pPr lvl="1"/>
            <a:r>
              <a:rPr lang="de-DE" dirty="0" smtClean="0"/>
              <a:t>§ 22 SGB IX Servicestellen</a:t>
            </a:r>
          </a:p>
          <a:p>
            <a:pPr lvl="1"/>
            <a:r>
              <a:rPr lang="de-DE" dirty="0" smtClean="0"/>
              <a:t>§ 20 SGB X Untersuchungsgrundsatz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9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de-DE" sz="4000" dirty="0" smtClean="0"/>
              <a:t>Klärung der Zuständigkeit und Bearbeitung nach § 14 SGB IX</a:t>
            </a:r>
          </a:p>
        </p:txBody>
      </p:sp>
      <p:pic>
        <p:nvPicPr>
          <p:cNvPr id="9221" name="Picture 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850" y="1600200"/>
            <a:ext cx="6464300" cy="4525963"/>
          </a:xfrm>
          <a:noFill/>
        </p:spPr>
      </p:pic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684213" y="6092825"/>
            <a:ext cx="2951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/>
              <a:t>Quelle: BMAS (2006)</a:t>
            </a:r>
          </a:p>
        </p:txBody>
      </p:sp>
    </p:spTree>
    <p:extLst>
      <p:ext uri="{BB962C8B-B14F-4D97-AF65-F5344CB8AC3E}">
        <p14:creationId xmlns:p14="http://schemas.microsoft.com/office/powerpoint/2010/main" val="4182517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3789040"/>
            <a:ext cx="7772400" cy="1362075"/>
          </a:xfrm>
        </p:spPr>
        <p:txBody>
          <a:bodyPr/>
          <a:lstStyle/>
          <a:p>
            <a:r>
              <a:rPr lang="de-DE" dirty="0" err="1" smtClean="0"/>
              <a:t>ProBleme</a:t>
            </a:r>
            <a:r>
              <a:rPr lang="de-DE" dirty="0" smtClean="0"/>
              <a:t> in Der Praktischen Umsetzung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3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Bildschirmpräsentation (4:3)</PresentationFormat>
  <Paragraphs>136</Paragraphs>
  <Slides>17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Barrieren der Inanspruchnahme von Hilfen und Leistungen der Behindertenhilfe in Deutschland</vt:lpstr>
      <vt:lpstr>Der ZuGANG zu Leistungen der Behindertenhilfe aus Sozialrechtlicher Sicht</vt:lpstr>
      <vt:lpstr>Teilhabe in allen Lebensbereichen</vt:lpstr>
      <vt:lpstr>Leistungen zur Teilhabe  (§ 5 SGB IX - Leistungsgruppen)</vt:lpstr>
      <vt:lpstr>Rehabilitationsträger und Teilhabeleistungen (§ 6 Abs.1 SGB IX)</vt:lpstr>
      <vt:lpstr>Die „Säulen“ der sozialen Sicherung</vt:lpstr>
      <vt:lpstr>So einfach wie möglich! – Grundsätze sozialrechtlicher Verfahren </vt:lpstr>
      <vt:lpstr>Klärung der Zuständigkeit und Bearbeitung nach § 14 SGB IX</vt:lpstr>
      <vt:lpstr>ProBleme in Der Praktischen Umsetzung</vt:lpstr>
      <vt:lpstr>Stufen der Inanspruchnahme von Leistungen der Behindertenhilfe</vt:lpstr>
      <vt:lpstr>Hindernisse (1/4)</vt:lpstr>
      <vt:lpstr>Hindernisse (2/4)</vt:lpstr>
      <vt:lpstr>Hindernisse (3/4)</vt:lpstr>
      <vt:lpstr>Hindernisse (4/4)</vt:lpstr>
      <vt:lpstr>Exkurs: Aufenthaltsstatus und Anspruch auf Sozialhilfeleistungen</vt:lpstr>
      <vt:lpstr>Herausforderungen</vt:lpstr>
      <vt:lpstr>Herausforderungen an (unabhängige) Beratung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Barrieren der Inanspruchnahme von Hilfen und Leistungen der Behindertenhilfe in Deutschland</dc:title>
  <dc:creator>wilhelm</dc:creator>
  <cp:lastModifiedBy>Baumann, Kai</cp:lastModifiedBy>
  <cp:revision>23</cp:revision>
  <dcterms:created xsi:type="dcterms:W3CDTF">2014-07-23T07:51:16Z</dcterms:created>
  <dcterms:modified xsi:type="dcterms:W3CDTF">2014-08-28T11:05:20Z</dcterms:modified>
</cp:coreProperties>
</file>