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57" r:id="rId4"/>
    <p:sldId id="275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6E958-9C20-49D6-B030-05D875FF4FF6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7CECD-0DA9-4FAB-AB23-5466C142F5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793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370A-E0AF-474D-BE5E-CD8F9CF836BB}" type="datetimeFigureOut">
              <a:rPr lang="de-DE" smtClean="0"/>
              <a:t>28.05.2015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E6E00-DA6A-4934-B843-2AB89827B4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65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E6E00-DA6A-4934-B843-2AB89827B401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2258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E6E00-DA6A-4934-B843-2AB89827B401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3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CD71-3C80-43D3-A714-A060BB617525}" type="datetime1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47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DFC9-4C94-404D-B665-63687433A1DA}" type="datetime1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29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4F1C-E506-4ADA-84E3-0E82D640B3BF}" type="datetime1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84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F7DB-A4A1-4D5A-8C09-F5A4F89D8685}" type="datetime1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79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CBF7-2AA2-4904-B320-1A6B5141E550}" type="datetime1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26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89D3-DF09-4952-AED3-BB4869B25663}" type="datetime1">
              <a:rPr lang="de-DE" smtClean="0"/>
              <a:t>28.05.2015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8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208-8EC2-426D-BBE0-3EEF3ECBE7B0}" type="datetime1">
              <a:rPr lang="de-DE" smtClean="0"/>
              <a:t>28.05.2015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0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8E2E-2A1A-4BE4-AE5A-0062E1EEB092}" type="datetime1">
              <a:rPr lang="de-DE" smtClean="0"/>
              <a:t>28.05.2015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29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7C6A-3A37-407F-8226-E2C8659467E3}" type="datetime1">
              <a:rPr lang="de-DE" smtClean="0"/>
              <a:t>28.05.2015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68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742E-3FE2-49AC-9647-FF5629528330}" type="datetime1">
              <a:rPr lang="de-DE" smtClean="0"/>
              <a:t>28.05.2015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A93D-65A0-460E-BA12-E97B51BD71FD}" type="datetime1">
              <a:rPr lang="de-DE" smtClean="0"/>
              <a:t>28.05.2015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16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A1DEC-3095-47BC-9A46-DD233A7BA243}" type="datetime1">
              <a:rPr lang="de-DE" smtClean="0"/>
              <a:t>28.05.2015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27F5-86AB-4761-9166-B571BB386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9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remen.beck.de/?vpath=bibdata/ges/BrBGG/cont/BrBGG.P7.htm" TargetMode="External"/><Relationship Id="rId13" Type="http://schemas.openxmlformats.org/officeDocument/2006/relationships/hyperlink" Target="https://bremen.beck.de/?vpath=bibdata/ges/BrBGG/cont/BrBGG.P12.htm" TargetMode="External"/><Relationship Id="rId3" Type="http://schemas.openxmlformats.org/officeDocument/2006/relationships/hyperlink" Target="https://bremen.beck.de/?vpath=bibdata/ges/BrBGG/cont/BrBGG.P2.htm" TargetMode="External"/><Relationship Id="rId7" Type="http://schemas.openxmlformats.org/officeDocument/2006/relationships/hyperlink" Target="https://bremen.beck.de/?vpath=bibdata/ges/BrBGG/cont/BrBGG.P6.htm" TargetMode="External"/><Relationship Id="rId12" Type="http://schemas.openxmlformats.org/officeDocument/2006/relationships/hyperlink" Target="https://bremen.beck.de/?vpath=bibdata/ges/BrBGG/cont/BrBGG.P11.htm" TargetMode="External"/><Relationship Id="rId2" Type="http://schemas.openxmlformats.org/officeDocument/2006/relationships/hyperlink" Target="https://bremen.beck.de/?vpath=bibdata/ges/BrBGG/cont/BrBGG.P1.htm" TargetMode="External"/><Relationship Id="rId16" Type="http://schemas.openxmlformats.org/officeDocument/2006/relationships/hyperlink" Target="https://bremen.beck.de/?vpath=bibdata/ges/BrBGG/cont/BrBGG.P15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remen.beck.de/?vpath=bibdata/ges/BrBGG/cont/BrBGG.P5.htm" TargetMode="External"/><Relationship Id="rId11" Type="http://schemas.openxmlformats.org/officeDocument/2006/relationships/hyperlink" Target="https://bremen.beck.de/?vpath=bibdata/ges/BrBGG/cont/BrBGG.P10.htm" TargetMode="External"/><Relationship Id="rId5" Type="http://schemas.openxmlformats.org/officeDocument/2006/relationships/hyperlink" Target="https://bremen.beck.de/?vpath=bibdata/ges/BrBGG/cont/BrBGG.P4.htm" TargetMode="External"/><Relationship Id="rId15" Type="http://schemas.openxmlformats.org/officeDocument/2006/relationships/hyperlink" Target="https://bremen.beck.de/?vpath=bibdata/ges/BrBGG/cont/BrBGG.P14.htm" TargetMode="External"/><Relationship Id="rId10" Type="http://schemas.openxmlformats.org/officeDocument/2006/relationships/hyperlink" Target="https://bremen.beck.de/?vpath=bibdata/ges/BrBGG/cont/BrBGG.P9.htm" TargetMode="External"/><Relationship Id="rId4" Type="http://schemas.openxmlformats.org/officeDocument/2006/relationships/hyperlink" Target="https://bremen.beck.de/?vpath=bibdata/ges/BrBGG/cont/BrBGG.P3.htm" TargetMode="External"/><Relationship Id="rId9" Type="http://schemas.openxmlformats.org/officeDocument/2006/relationships/hyperlink" Target="https://bremen.beck.de/?vpath=bibdata/ges/BrBGG/cont/BrBGG.P8.htm" TargetMode="External"/><Relationship Id="rId14" Type="http://schemas.openxmlformats.org/officeDocument/2006/relationships/hyperlink" Target="https://bremen.beck.de/?vpath=bibdata/ges/BrBGG/cont/BrBGG.P13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784976" cy="3024336"/>
          </a:xfrm>
        </p:spPr>
        <p:txBody>
          <a:bodyPr>
            <a:normAutofit fontScale="90000"/>
          </a:bodyPr>
          <a:lstStyle/>
          <a:p>
            <a:r>
              <a:rPr lang="de-DE" sz="3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Bremisches Behindertengleichstellungsgesetz</a:t>
            </a:r>
            <a:br>
              <a:rPr lang="de-DE" sz="3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DE" sz="3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de-DE" sz="3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de-DE" sz="3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Rückblick sowie Vorstellung und Diskussion von Eckpunkten zur inhaltlichen Notwendigkeit der Überarbeitung</a:t>
            </a:r>
            <a:r>
              <a:rPr lang="de-DE" sz="3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de-DE" sz="3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de-DE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368152"/>
          </a:xfrm>
        </p:spPr>
        <p:txBody>
          <a:bodyPr anchor="ctr">
            <a:normAutofit/>
          </a:bodyPr>
          <a:lstStyle/>
          <a:p>
            <a:endParaRPr lang="de-D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19077" y="3933056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Dr. Joachim Steinbrück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Landesbehindertenbeauftragter der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Freien Hansestadt Bremen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 descr="Schl_Rot.cd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532" y="4937219"/>
            <a:ext cx="966524" cy="108406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Bremen, 28. Mai 2015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6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Besondere Belange behinderter Frauen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600" dirty="0"/>
          </a:p>
          <a:p>
            <a:pPr lvl="1"/>
            <a:r>
              <a:rPr lang="de-DE" sz="2600" dirty="0"/>
              <a:t>Zu prüfen ist, wie diese </a:t>
            </a:r>
            <a:r>
              <a:rPr lang="de-DE" sz="2600" dirty="0" smtClean="0"/>
              <a:t>Regelung - </a:t>
            </a:r>
            <a:r>
              <a:rPr lang="de-DE" sz="2600" dirty="0"/>
              <a:t>die in der Praxis bisher kaum eine Rolle gespielt </a:t>
            </a:r>
            <a:r>
              <a:rPr lang="de-DE" sz="2600" dirty="0" smtClean="0"/>
              <a:t>hat - </a:t>
            </a:r>
            <a:r>
              <a:rPr lang="de-DE" sz="2600" dirty="0"/>
              <a:t>präziser formuliert und wirksamer ausgestaltet werden kann</a:t>
            </a:r>
            <a:endParaRPr lang="de-DE" sz="26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10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Herstellung von Barrierefreiheit in den Bereichen Bauen und Verkehr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600" dirty="0"/>
          </a:p>
          <a:p>
            <a:pPr lvl="1"/>
            <a:r>
              <a:rPr lang="de-DE" sz="2600" dirty="0" smtClean="0"/>
              <a:t>Es sollte </a:t>
            </a:r>
            <a:r>
              <a:rPr lang="de-DE" sz="2600" dirty="0"/>
              <a:t>eine Regelung </a:t>
            </a:r>
            <a:r>
              <a:rPr lang="de-DE" sz="2600" dirty="0" smtClean="0"/>
              <a:t>aufgenommen werden, </a:t>
            </a:r>
            <a:r>
              <a:rPr lang="de-DE" sz="2600" dirty="0"/>
              <a:t>die den schrittweisen Abbau von Zugangshindernissen und –</a:t>
            </a:r>
            <a:r>
              <a:rPr lang="de-DE" sz="2600" dirty="0" err="1" smtClean="0"/>
              <a:t>barrieren</a:t>
            </a:r>
            <a:r>
              <a:rPr lang="de-DE" sz="2600" dirty="0" smtClean="0"/>
              <a:t> </a:t>
            </a:r>
            <a:r>
              <a:rPr lang="de-DE" sz="2600" dirty="0"/>
              <a:t>im Bestand vorsieht</a:t>
            </a:r>
            <a:endParaRPr lang="de-DE" sz="26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11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61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Barrierefreie Informationstechnik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de-DE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600" dirty="0"/>
          </a:p>
          <a:p>
            <a:r>
              <a:rPr lang="de-DE" sz="2800" dirty="0"/>
              <a:t>Zu prüfen ist, ob diese Regelung nicht so konkretisiert werden kann, dass sie insgesamt eine barrierefreie Gestaltung der informationstechnischen Systeme </a:t>
            </a:r>
            <a:r>
              <a:rPr lang="de-DE" sz="2800" dirty="0" smtClean="0"/>
              <a:t>vorschreibt</a:t>
            </a:r>
          </a:p>
          <a:p>
            <a:pPr lvl="1"/>
            <a:r>
              <a:rPr lang="de-DE" sz="2400" dirty="0" smtClean="0"/>
              <a:t>so dass einerseits die Software, </a:t>
            </a:r>
            <a:r>
              <a:rPr lang="de-DE" sz="2400" dirty="0"/>
              <a:t>die bremische Beschäftigte am Arbeitsplatz nutzen müssen, barrierefrei zu sein </a:t>
            </a:r>
            <a:r>
              <a:rPr lang="de-DE" sz="2400" dirty="0" smtClean="0"/>
              <a:t>hat</a:t>
            </a:r>
          </a:p>
          <a:p>
            <a:pPr lvl="1"/>
            <a:r>
              <a:rPr lang="de-DE" sz="2400" dirty="0" smtClean="0"/>
              <a:t>so dass </a:t>
            </a:r>
            <a:r>
              <a:rPr lang="de-DE" sz="2400" dirty="0"/>
              <a:t>die Nutzung der Systeme durch Bürgerinnen und Bürger z.B. bei der Terminvergabe per Internet, </a:t>
            </a:r>
            <a:r>
              <a:rPr lang="de-DE" sz="2400" dirty="0" smtClean="0"/>
              <a:t>barrierefrei zu sein hat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12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1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Gebärdensprache und andere Kommunikationshilfen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600" dirty="0"/>
          </a:p>
          <a:p>
            <a:r>
              <a:rPr lang="de-DE" sz="2600" dirty="0"/>
              <a:t>Anspruch auf </a:t>
            </a:r>
            <a:r>
              <a:rPr lang="de-DE" sz="2600" dirty="0" smtClean="0"/>
              <a:t>Gebärdensprachdolmetscherinnen </a:t>
            </a:r>
            <a:r>
              <a:rPr lang="de-DE" sz="2600" dirty="0"/>
              <a:t>und –</a:t>
            </a:r>
            <a:r>
              <a:rPr lang="de-DE" sz="2600" dirty="0" err="1"/>
              <a:t>dolmetschern</a:t>
            </a:r>
            <a:r>
              <a:rPr lang="de-DE" sz="2600" dirty="0"/>
              <a:t> sollte über das Verwaltungsverfahren hinaus erweitert </a:t>
            </a:r>
            <a:r>
              <a:rPr lang="de-DE" sz="2600" dirty="0" smtClean="0"/>
              <a:t>werden</a:t>
            </a:r>
          </a:p>
          <a:p>
            <a:r>
              <a:rPr lang="de-DE" sz="2600" dirty="0" smtClean="0"/>
              <a:t>Zum Beispiel für </a:t>
            </a:r>
            <a:r>
              <a:rPr lang="de-DE" sz="2600" dirty="0"/>
              <a:t>die Teilnahme an Elternabenden, in Kindertagesstätten oder </a:t>
            </a:r>
            <a:r>
              <a:rPr lang="de-DE" sz="2600" dirty="0" smtClean="0"/>
              <a:t>Schulen</a:t>
            </a:r>
            <a:endParaRPr lang="de-DE" sz="2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13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9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Gestaltung von Bescheiden und Vordrucken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600" dirty="0"/>
          </a:p>
          <a:p>
            <a:r>
              <a:rPr lang="de-DE" sz="2600" dirty="0" smtClean="0"/>
              <a:t>Zu prüfen ist</a:t>
            </a:r>
            <a:r>
              <a:rPr lang="de-DE" sz="2600" dirty="0"/>
              <a:t>, ob und inwieweit die Beschränkung auf barrierefreie Bescheide und Vordrucke über das Verwaltungsverfahren hinaus erweitert werden </a:t>
            </a:r>
            <a:r>
              <a:rPr lang="de-DE" sz="2600" dirty="0" smtClean="0"/>
              <a:t>kann.</a:t>
            </a:r>
          </a:p>
          <a:p>
            <a:r>
              <a:rPr lang="de-DE" sz="2800" dirty="0" smtClean="0"/>
              <a:t>Anspruch </a:t>
            </a:r>
            <a:r>
              <a:rPr lang="de-DE" sz="2800" dirty="0"/>
              <a:t>auf </a:t>
            </a:r>
            <a:r>
              <a:rPr lang="de-DE" sz="2800" dirty="0" smtClean="0"/>
              <a:t>die Erläuterung </a:t>
            </a:r>
            <a:r>
              <a:rPr lang="de-DE" sz="2800" dirty="0"/>
              <a:t>von Bescheiden und Vordrucken in </a:t>
            </a:r>
            <a:r>
              <a:rPr lang="de-DE" sz="2800" dirty="0" smtClean="0"/>
              <a:t>Leichte </a:t>
            </a:r>
            <a:r>
              <a:rPr lang="de-DE" sz="2800" dirty="0"/>
              <a:t>Sprache </a:t>
            </a:r>
            <a:r>
              <a:rPr lang="de-DE" sz="2800" dirty="0" smtClean="0"/>
              <a:t>ist in </a:t>
            </a:r>
            <a:r>
              <a:rPr lang="de-DE" sz="2800" dirty="0"/>
              <a:t>die Regelung mit aufzunehmen</a:t>
            </a:r>
            <a:r>
              <a:rPr lang="de-DE" sz="2800" dirty="0" smtClean="0"/>
              <a:t>.</a:t>
            </a:r>
            <a:endParaRPr lang="de-DE" sz="2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14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92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Verbandsklage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de-DE" sz="3000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600" dirty="0"/>
          </a:p>
          <a:p>
            <a:r>
              <a:rPr lang="de-DE" sz="2800" dirty="0" smtClean="0"/>
              <a:t>Zu prüfen ist</a:t>
            </a:r>
            <a:r>
              <a:rPr lang="de-DE" sz="2800" dirty="0"/>
              <a:t>, </a:t>
            </a:r>
            <a:r>
              <a:rPr lang="de-DE" sz="2800" dirty="0" smtClean="0"/>
              <a:t>ob </a:t>
            </a:r>
            <a:r>
              <a:rPr lang="de-DE" sz="2800" dirty="0"/>
              <a:t>der Katalog der verbandsklagebewährten Regelungen erweitert werden </a:t>
            </a:r>
            <a:r>
              <a:rPr lang="de-DE" sz="2800" dirty="0" smtClean="0"/>
              <a:t>sollte</a:t>
            </a:r>
          </a:p>
          <a:p>
            <a:r>
              <a:rPr lang="de-DE" sz="2800" dirty="0"/>
              <a:t>Die Verbandsklage sollte auch als Leistungsklage ermöglicht werden</a:t>
            </a:r>
          </a:p>
          <a:p>
            <a:r>
              <a:rPr lang="de-DE" sz="2800" dirty="0" smtClean="0"/>
              <a:t>Zu </a:t>
            </a:r>
            <a:r>
              <a:rPr lang="de-DE" sz="2800" dirty="0"/>
              <a:t>prüfen ist, ob der Verbandsklage nicht ein verbindliches und kostenloses Schlichtungsverfahren vorgeschaltet werden sollte, und zwar auch dann, wenn der Verband für einen einzelnen behinderten Menschen tätig wird</a:t>
            </a:r>
          </a:p>
          <a:p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15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31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Aufgaben und Befugnisse der bzw. des Landesbehindertenbeauftragten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r>
              <a:rPr lang="de-DE" sz="4700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600" dirty="0"/>
          </a:p>
          <a:p>
            <a:r>
              <a:rPr lang="de-DE" sz="4400" dirty="0"/>
              <a:t>Der Aufgabenkatalog </a:t>
            </a:r>
            <a:r>
              <a:rPr lang="de-DE" sz="4400" dirty="0" smtClean="0"/>
              <a:t>sollte </a:t>
            </a:r>
            <a:r>
              <a:rPr lang="de-DE" sz="4400" dirty="0"/>
              <a:t>die Förderung der Umsetzung der UN-BRK mit </a:t>
            </a:r>
            <a:r>
              <a:rPr lang="de-DE" sz="4400" dirty="0" smtClean="0"/>
              <a:t>umfassen</a:t>
            </a:r>
          </a:p>
          <a:p>
            <a:r>
              <a:rPr lang="de-DE" sz="4400" dirty="0"/>
              <a:t>Schaffung einer neuen Regelung zur Beteiligung behinderter Menschen an der Umsetzung des BremBGG und der </a:t>
            </a:r>
            <a:r>
              <a:rPr lang="de-DE" sz="4400" dirty="0" smtClean="0"/>
              <a:t>UN-BRK</a:t>
            </a:r>
          </a:p>
          <a:p>
            <a:pPr lvl="1"/>
            <a:r>
              <a:rPr lang="de-DE" sz="4400" dirty="0" smtClean="0"/>
              <a:t>Wie soll die </a:t>
            </a:r>
            <a:r>
              <a:rPr lang="de-DE" sz="4400" dirty="0"/>
              <a:t>Beteiligung behinderter Menschen an der Umsetzung des BremBGG sowie der UN-BRK in Bremen </a:t>
            </a:r>
            <a:r>
              <a:rPr lang="de-DE" sz="4400" dirty="0" smtClean="0"/>
              <a:t>erfolgen?</a:t>
            </a:r>
          </a:p>
          <a:p>
            <a:pPr lvl="1"/>
            <a:r>
              <a:rPr lang="de-DE" sz="4400" dirty="0" smtClean="0"/>
              <a:t>Wie sollen behinderte </a:t>
            </a:r>
            <a:r>
              <a:rPr lang="de-DE" sz="4400" dirty="0"/>
              <a:t>Kinder und Jugendliche in den </a:t>
            </a:r>
            <a:r>
              <a:rPr lang="de-DE" sz="4400" dirty="0" smtClean="0"/>
              <a:t>Beteiligungsprozess </a:t>
            </a:r>
            <a:r>
              <a:rPr lang="de-DE" sz="4400" dirty="0"/>
              <a:t>einbezogen </a:t>
            </a:r>
            <a:r>
              <a:rPr lang="de-DE" sz="4400" dirty="0" smtClean="0"/>
              <a:t>werden?</a:t>
            </a:r>
          </a:p>
          <a:p>
            <a:r>
              <a:rPr lang="de-DE" sz="4400" b="1" dirty="0" smtClean="0"/>
              <a:t>Möglichkeit: </a:t>
            </a:r>
            <a:r>
              <a:rPr lang="de-DE" sz="4400" dirty="0" smtClean="0"/>
              <a:t>Die </a:t>
            </a:r>
            <a:r>
              <a:rPr lang="de-DE" sz="4400" dirty="0"/>
              <a:t>Beteiligung könnte durch den Landesteilhabebeirat gewährleistet werden, der ggf. im Gesetz aufgenommen und festgeschrieben werden sollte</a:t>
            </a:r>
            <a:r>
              <a:rPr lang="de-DE" sz="440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16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52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5556" y="836712"/>
            <a:ext cx="7992888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Hintergrundinformationen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Behindertengleichstellungsgesetz (BGG) des </a:t>
            </a:r>
            <a:r>
              <a:rPr lang="de-DE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Bundes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soll im Laufe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diesen </a:t>
            </a:r>
            <a:r>
              <a: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Jahres </a:t>
            </a: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überarbeitet werden</a:t>
            </a: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Laut Planung des Bundesministeriums für Arbeit und Soziales soll das neue BGG im ersten Quartal 2016 in Kraft treten</a:t>
            </a: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Änderungen im BGG sollten bei der Überarbeitung des Bremischen Behindertengleichstellungsgesetz (BremBGG) berücksichtigt werden</a:t>
            </a:r>
            <a:endParaRPr lang="de-DE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e-DE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endParaRPr lang="de-DE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de-DE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de-DE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2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21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92088"/>
          </a:xfrm>
        </p:spPr>
        <p:txBody>
          <a:bodyPr>
            <a:noAutofit/>
          </a:bodyPr>
          <a:lstStyle/>
          <a:p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Bremisches Behindertengleichstellungsgesetz</a:t>
            </a:r>
            <a:b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Übersicht</a:t>
            </a:r>
            <a:endParaRPr lang="de-DE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5556" y="1268760"/>
            <a:ext cx="7992888" cy="489654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Allgemeine Bestimmungen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§ 1 Gesetzesziel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§ 2 Behinderung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§ 3 Benachteiligung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§ 4 Barrierefreiheit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file"/>
              </a:rPr>
              <a:t>§ 5 Geltungsbereich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2 Maßnahmen zur Gleichstellung behinderter Menschen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file"/>
              </a:rPr>
              <a:t>§ 6 Benachteiligungsverbot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file"/>
              </a:rPr>
              <a:t>§ 7 Besondere Belange behinderter Frauen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file"/>
              </a:rPr>
              <a:t>§ 8 Herstellung von Barrierefreiheit in den Bereichen Bau und Verkehr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file"/>
              </a:rPr>
              <a:t>§ 9 Barrierefreie Informationstechnik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file"/>
              </a:rPr>
              <a:t>§ 10 Gebärdensprache und andere Kommunikationshilfen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file"/>
              </a:rPr>
              <a:t>§ 11 Gestaltung von Bescheiden und Vordrucken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file"/>
              </a:rPr>
              <a:t>§ 12 Verbandsklagerecht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 action="ppaction://hlinkfile"/>
              </a:rPr>
              <a:t>§ 13 Berichterstattung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3 Beauftragte oder Beauftragter des Landes für die Belange behinderter Menschen </a:t>
            </a: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 action="ppaction://hlinkfile"/>
              </a:rPr>
              <a:t>§ 14 Amt der oder des </a:t>
            </a: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 action="ppaction://hlinkfile"/>
              </a:rPr>
              <a:t>Landesbehindertenbeauftragten</a:t>
            </a:r>
            <a:endPara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>
              <a:spcBef>
                <a:spcPts val="0"/>
              </a:spcBef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 action="ppaction://hlinkfile"/>
              </a:rPr>
              <a:t>§ 15 Aufgaben und </a:t>
            </a: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 action="ppaction://hlinkfile"/>
              </a:rPr>
              <a:t>Befugnisse</a:t>
            </a:r>
            <a:endPara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de-DE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3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6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1 Gesetzesziel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048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sz="2600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100" dirty="0"/>
          </a:p>
          <a:p>
            <a:pPr lvl="1"/>
            <a:r>
              <a:rPr lang="de-DE" sz="2400" dirty="0" smtClean="0"/>
              <a:t>Die Umsetzung der UN-Behindertenrechtskonvention sollte als Gesetzesziel aufgenommen werden</a:t>
            </a:r>
          </a:p>
          <a:p>
            <a:endParaRPr lang="de-DE" sz="25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4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04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2 Behinderung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048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de-DE" sz="2600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100" dirty="0"/>
          </a:p>
          <a:p>
            <a:pPr lvl="1"/>
            <a:r>
              <a:rPr lang="de-DE" sz="2400" dirty="0" smtClean="0"/>
              <a:t>Behinderungsbegriff sollte an denjenigen der UN-BRK angepasst werden</a:t>
            </a:r>
          </a:p>
          <a:p>
            <a:pPr lvl="1"/>
            <a:endParaRPr lang="de-DE" sz="1100" dirty="0" smtClean="0"/>
          </a:p>
          <a:p>
            <a:pPr lvl="1"/>
            <a:r>
              <a:rPr lang="de-DE" sz="2400" dirty="0" smtClean="0"/>
              <a:t>UN-BRK – Präambel – e)</a:t>
            </a:r>
          </a:p>
          <a:p>
            <a:pPr marL="457200" lvl="1" indent="0">
              <a:buNone/>
            </a:pPr>
            <a:r>
              <a:rPr lang="de-DE" sz="2400" i="1" dirty="0"/>
              <a:t>	</a:t>
            </a:r>
            <a:r>
              <a:rPr lang="de-DE" sz="2400" i="1" dirty="0" smtClean="0"/>
              <a:t>(…) dass Behinderung aus der Wechselwirkung zwischen 	Menschen mit Beeinträchtigungen und einstellungs- und 	umweltbedingten Barrieren entsteht, die sie an der 	vollen, wirksamen und gleichberechtigten Teilhabe an der 	Gesellschaft hindern</a:t>
            </a:r>
          </a:p>
          <a:p>
            <a:endParaRPr lang="de-DE" sz="25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5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552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Benachteiligung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de-DE" sz="2600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100" dirty="0"/>
          </a:p>
          <a:p>
            <a:pPr lvl="1"/>
            <a:r>
              <a:rPr lang="de-DE" sz="2400" dirty="0" smtClean="0"/>
              <a:t>Der Begriff der </a:t>
            </a:r>
            <a:r>
              <a:rPr lang="de-DE" sz="2400" u="sng" dirty="0" smtClean="0"/>
              <a:t>Benachteiligung</a:t>
            </a:r>
            <a:r>
              <a:rPr lang="de-DE" sz="2400" dirty="0" smtClean="0"/>
              <a:t> sollten an den Begriff der </a:t>
            </a:r>
            <a:r>
              <a:rPr lang="de-DE" sz="2400" u="sng" dirty="0" smtClean="0"/>
              <a:t>Diskriminierung</a:t>
            </a:r>
            <a:r>
              <a:rPr lang="de-DE" sz="2400" dirty="0" smtClean="0"/>
              <a:t> im Sinne der UN-BRK angepasst werden</a:t>
            </a:r>
          </a:p>
          <a:p>
            <a:pPr lvl="1"/>
            <a:endParaRPr lang="de-DE" sz="1100" dirty="0" smtClean="0"/>
          </a:p>
          <a:p>
            <a:pPr lvl="1"/>
            <a:r>
              <a:rPr lang="de-DE" sz="2400" dirty="0" smtClean="0"/>
              <a:t>Artikel 2 </a:t>
            </a:r>
            <a:r>
              <a:rPr lang="de-DE" sz="2400" dirty="0"/>
              <a:t>UN-BRK </a:t>
            </a:r>
            <a:endParaRPr lang="de-DE" sz="2400" dirty="0" smtClean="0"/>
          </a:p>
          <a:p>
            <a:pPr marL="800100" lvl="2" indent="0">
              <a:buNone/>
            </a:pPr>
            <a:r>
              <a:rPr lang="de-DE" sz="2000" i="1" dirty="0" smtClean="0"/>
              <a:t>Im Sinne dieses Übereinkommens bedeutet </a:t>
            </a:r>
            <a:r>
              <a:rPr lang="de-DE" sz="2000" i="1" dirty="0"/>
              <a:t>"Diskriminierung aufgrund von Behinderung" jede Unterscheidung, Ausschließung </a:t>
            </a:r>
            <a:r>
              <a:rPr lang="de-DE" sz="2000" i="1" dirty="0" smtClean="0"/>
              <a:t>oder Beschränkung </a:t>
            </a:r>
            <a:r>
              <a:rPr lang="de-DE" sz="2000" i="1" dirty="0"/>
              <a:t>aufgrund von Behinderung, die zum Ziel oder zur Folge hat, dass das auf </a:t>
            </a:r>
            <a:r>
              <a:rPr lang="de-DE" sz="2000" i="1" dirty="0" smtClean="0"/>
              <a:t>die Gleichberechtigung </a:t>
            </a:r>
            <a:r>
              <a:rPr lang="de-DE" sz="2000" i="1" dirty="0"/>
              <a:t>mit anderen gegründete Anerkennen, Genießen oder Ausüben </a:t>
            </a:r>
            <a:r>
              <a:rPr lang="de-DE" sz="2000" i="1" dirty="0" smtClean="0"/>
              <a:t>aller Menschenrechte </a:t>
            </a:r>
            <a:r>
              <a:rPr lang="de-DE" sz="2000" i="1" dirty="0"/>
              <a:t>und Grundfreiheiten im politischen, wirtschaftlichen, sozialen, </a:t>
            </a:r>
            <a:r>
              <a:rPr lang="de-DE" sz="2000" i="1" dirty="0" smtClean="0"/>
              <a:t>kulturellen, bürgerlichen </a:t>
            </a:r>
            <a:r>
              <a:rPr lang="de-DE" sz="2000" i="1" dirty="0"/>
              <a:t>oder jedem anderen Bereich beeinträchtigt oder vereitelt wird. </a:t>
            </a:r>
            <a:r>
              <a:rPr lang="de-DE" sz="2000" i="1" dirty="0" smtClean="0"/>
              <a:t>Sie umfasst </a:t>
            </a:r>
            <a:r>
              <a:rPr lang="de-DE" sz="2000" i="1" dirty="0"/>
              <a:t>alle Formen der Diskriminierung, einschließlich der Versagung </a:t>
            </a:r>
            <a:r>
              <a:rPr lang="de-DE" sz="2000" i="1" dirty="0" smtClean="0"/>
              <a:t>angemessener Vorkehrungen</a:t>
            </a:r>
            <a:r>
              <a:rPr lang="de-DE" sz="2000" i="1" dirty="0"/>
              <a:t>;</a:t>
            </a:r>
            <a:endParaRPr lang="de-DE" sz="2000" i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6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722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Barrierefreiheit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100" dirty="0"/>
          </a:p>
          <a:p>
            <a:pPr lvl="1"/>
            <a:r>
              <a:rPr lang="de-DE" sz="2600" dirty="0" smtClean="0"/>
              <a:t>Definition kann beibehalten werden</a:t>
            </a:r>
          </a:p>
          <a:p>
            <a:pPr lvl="1"/>
            <a:r>
              <a:rPr lang="de-DE" sz="2600" dirty="0" smtClean="0"/>
              <a:t>Geprüft werden sollte, ob die Definition im Hinblick </a:t>
            </a:r>
          </a:p>
          <a:p>
            <a:pPr lvl="2"/>
            <a:r>
              <a:rPr lang="de-DE" sz="2600" dirty="0" smtClean="0"/>
              <a:t>auf die Auffindbarkeit/ Erreichbarkeit und</a:t>
            </a:r>
          </a:p>
          <a:p>
            <a:pPr lvl="2"/>
            <a:r>
              <a:rPr lang="de-DE" sz="2600" dirty="0" smtClean="0"/>
              <a:t>das Zwei-Sinne-Prinzip bei Informationen erweitert werden soll</a:t>
            </a:r>
            <a:endParaRPr lang="de-DE" sz="2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7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91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Gestaltungsbereich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100" dirty="0"/>
          </a:p>
          <a:p>
            <a:pPr lvl="1"/>
            <a:r>
              <a:rPr lang="de-DE" sz="2600" dirty="0"/>
              <a:t>Der Geltungsbereich sollte auf Gesellschaften des Landes Bremen sowie seiner beiden Stadtgemeinden ausgedehnt werden </a:t>
            </a:r>
            <a:endParaRPr lang="de-DE" sz="2600" dirty="0" smtClean="0"/>
          </a:p>
          <a:p>
            <a:pPr lvl="1"/>
            <a:r>
              <a:rPr lang="de-DE" sz="2600" dirty="0"/>
              <a:t>(Vgl. </a:t>
            </a:r>
            <a:r>
              <a:rPr lang="de-DE" sz="2600" dirty="0" smtClean="0"/>
              <a:t>die </a:t>
            </a:r>
            <a:r>
              <a:rPr lang="de-DE" sz="2600" dirty="0"/>
              <a:t>Mitteilung des Senats vom </a:t>
            </a:r>
            <a:r>
              <a:rPr lang="de-DE" sz="2600" dirty="0" smtClean="0"/>
              <a:t>25. August 2009, Drucksache der </a:t>
            </a:r>
            <a:r>
              <a:rPr lang="de-DE" sz="2600" dirty="0"/>
              <a:t>Brem. Bürgerschaft 17/901 zur Ausdehnung des Geltungsbereichs des Bremischen Landesgleichstellungsgesetzes</a:t>
            </a:r>
            <a:r>
              <a:rPr lang="de-DE" sz="2600" dirty="0" smtClean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8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40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Benachteiligungsverbot</a:t>
            </a:r>
            <a:endParaRPr lang="de-DE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dirty="0" smtClean="0"/>
              <a:t>Anregung des Landesbehindertenbeauftragten der Freien Hansestadt Bremen:</a:t>
            </a:r>
          </a:p>
          <a:p>
            <a:pPr marL="457200" lvl="1" indent="0">
              <a:buNone/>
            </a:pPr>
            <a:endParaRPr lang="de-DE" sz="2100" dirty="0"/>
          </a:p>
          <a:p>
            <a:pPr lvl="1"/>
            <a:r>
              <a:rPr lang="de-DE" sz="2600" dirty="0"/>
              <a:t>In die Regelung ist die Verpflichtung, Benachteiligungen durch angemessene Vorkehrungen im Einzelfall abzubauen, mit aufzunehmen</a:t>
            </a:r>
            <a:endParaRPr lang="de-DE" sz="26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27F5-86AB-4761-9166-B571BB386F77}" type="slidenum">
              <a:rPr lang="de-DE" smtClean="0"/>
              <a:t>9</a:t>
            </a:fld>
            <a:r>
              <a:rPr lang="de-DE" dirty="0" smtClean="0"/>
              <a:t>/16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34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</Words>
  <Application>Microsoft Office PowerPoint</Application>
  <PresentationFormat>Bildschirmpräsentation (4:3)</PresentationFormat>
  <Paragraphs>122</Paragraphs>
  <Slides>16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Bremisches Behindertengleichstellungsgesetz  Rückblick sowie Vorstellung und Diskussion von Eckpunkten zur inhaltlichen Notwendigkeit der Überarbeitung </vt:lpstr>
      <vt:lpstr>PowerPoint-Präsentation</vt:lpstr>
      <vt:lpstr>Bremisches Behindertengleichstellungsgesetz Übersicht</vt:lpstr>
      <vt:lpstr>§ 1 Gesetzesziel</vt:lpstr>
      <vt:lpstr>§ 2 Behinderung</vt:lpstr>
      <vt:lpstr>§ 3 Benachteiligung</vt:lpstr>
      <vt:lpstr>§ 4 Barrierefreiheit</vt:lpstr>
      <vt:lpstr>§ 5 Gestaltungsbereich</vt:lpstr>
      <vt:lpstr>§ 6 Benachteiligungsverbot</vt:lpstr>
      <vt:lpstr>§ 7 Besondere Belange behinderter Frauen</vt:lpstr>
      <vt:lpstr>§ 8 Herstellung von Barrierefreiheit in den Bereichen Bauen und Verkehr</vt:lpstr>
      <vt:lpstr>§ 9 Barrierefreie Informationstechnik</vt:lpstr>
      <vt:lpstr>§ 10 Gebärdensprache und andere Kommunikationshilfen</vt:lpstr>
      <vt:lpstr>§ 11 Gestaltung von Bescheiden und Vordrucken</vt:lpstr>
      <vt:lpstr>§ 12 Verbandsklage</vt:lpstr>
      <vt:lpstr>§ 15 Aufgaben und Befugnisse der bzw. des Landesbehindertenbeauftragten</vt:lpstr>
    </vt:vector>
  </TitlesOfParts>
  <Company>Bremische Bürgerschaft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 Landesbehindertenbeauftragte  der Freien Hansestadt Bremen</dc:title>
  <dc:creator>Baumann, Kai</dc:creator>
  <cp:lastModifiedBy>Baumann, Kai (Landesbehindertenbeauftragter)</cp:lastModifiedBy>
  <cp:revision>107</cp:revision>
  <cp:lastPrinted>2014-07-02T10:09:41Z</cp:lastPrinted>
  <dcterms:created xsi:type="dcterms:W3CDTF">2014-06-26T05:46:44Z</dcterms:created>
  <dcterms:modified xsi:type="dcterms:W3CDTF">2015-05-28T13:48:50Z</dcterms:modified>
</cp:coreProperties>
</file>