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7"/>
  </p:notesMasterIdLst>
  <p:sldIdLst>
    <p:sldId id="256" r:id="rId2"/>
    <p:sldId id="268" r:id="rId3"/>
    <p:sldId id="269" r:id="rId4"/>
    <p:sldId id="271" r:id="rId5"/>
    <p:sldId id="272" r:id="rId6"/>
    <p:sldId id="275" r:id="rId7"/>
    <p:sldId id="276" r:id="rId8"/>
    <p:sldId id="274" r:id="rId9"/>
    <p:sldId id="273" r:id="rId10"/>
    <p:sldId id="260" r:id="rId11"/>
    <p:sldId id="277" r:id="rId12"/>
    <p:sldId id="278" r:id="rId13"/>
    <p:sldId id="279" r:id="rId14"/>
    <p:sldId id="280" r:id="rId15"/>
    <p:sldId id="281" r:id="rId16"/>
    <p:sldId id="282" r:id="rId17"/>
    <p:sldId id="286" r:id="rId18"/>
    <p:sldId id="287" r:id="rId19"/>
    <p:sldId id="288" r:id="rId20"/>
    <p:sldId id="285" r:id="rId21"/>
    <p:sldId id="283" r:id="rId22"/>
    <p:sldId id="290" r:id="rId23"/>
    <p:sldId id="289" r:id="rId24"/>
    <p:sldId id="267" r:id="rId25"/>
    <p:sldId id="291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4\Home\Madjesba\Piepenborn\Analysen_Auswertungen\Dr._Hei&#223;ler_RBP\VWD_vs_201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4\Home\Madjesba\Budget2013\Psychiatrie\Datenlieferung_KT_2012\Kennzahlen_Stand_24062013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Verteilung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VWD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vollstationäre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Patienten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51888791678818"/>
          <c:y val="9.2579887910050854E-2"/>
          <c:w val="0.80556845209163674"/>
          <c:h val="0.726550938558422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Grafik!$B$1</c:f>
              <c:strCache>
                <c:ptCount val="1"/>
                <c:pt idx="0">
                  <c:v>Anzahl Patienten</c:v>
                </c:pt>
              </c:strCache>
            </c:strRef>
          </c:tx>
          <c:invertIfNegative val="0"/>
          <c:cat>
            <c:numRef>
              <c:f>Grafik!$A$2:$A$48</c:f>
              <c:numCache>
                <c:formatCode>General</c:formatCode>
                <c:ptCount val="4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40</c:v>
                </c:pt>
                <c:pt idx="36">
                  <c:v>41</c:v>
                </c:pt>
                <c:pt idx="37">
                  <c:v>42</c:v>
                </c:pt>
                <c:pt idx="38">
                  <c:v>44</c:v>
                </c:pt>
                <c:pt idx="39">
                  <c:v>45</c:v>
                </c:pt>
                <c:pt idx="40">
                  <c:v>50</c:v>
                </c:pt>
                <c:pt idx="41">
                  <c:v>53</c:v>
                </c:pt>
                <c:pt idx="42">
                  <c:v>65</c:v>
                </c:pt>
                <c:pt idx="43">
                  <c:v>72</c:v>
                </c:pt>
                <c:pt idx="44">
                  <c:v>82</c:v>
                </c:pt>
                <c:pt idx="45">
                  <c:v>98</c:v>
                </c:pt>
                <c:pt idx="46">
                  <c:v>344</c:v>
                </c:pt>
              </c:numCache>
            </c:numRef>
          </c:cat>
          <c:val>
            <c:numRef>
              <c:f>Grafik!$B$2:$B$48</c:f>
              <c:numCache>
                <c:formatCode>General</c:formatCode>
                <c:ptCount val="47"/>
                <c:pt idx="0">
                  <c:v>268</c:v>
                </c:pt>
                <c:pt idx="1">
                  <c:v>119</c:v>
                </c:pt>
                <c:pt idx="2">
                  <c:v>128</c:v>
                </c:pt>
                <c:pt idx="3">
                  <c:v>119</c:v>
                </c:pt>
                <c:pt idx="4">
                  <c:v>79</c:v>
                </c:pt>
                <c:pt idx="5">
                  <c:v>68</c:v>
                </c:pt>
                <c:pt idx="6">
                  <c:v>58</c:v>
                </c:pt>
                <c:pt idx="7">
                  <c:v>48</c:v>
                </c:pt>
                <c:pt idx="8">
                  <c:v>30</c:v>
                </c:pt>
                <c:pt idx="9">
                  <c:v>28</c:v>
                </c:pt>
                <c:pt idx="10">
                  <c:v>21</c:v>
                </c:pt>
                <c:pt idx="11">
                  <c:v>19</c:v>
                </c:pt>
                <c:pt idx="12">
                  <c:v>23</c:v>
                </c:pt>
                <c:pt idx="13">
                  <c:v>17</c:v>
                </c:pt>
                <c:pt idx="14">
                  <c:v>16</c:v>
                </c:pt>
                <c:pt idx="15">
                  <c:v>14</c:v>
                </c:pt>
                <c:pt idx="16">
                  <c:v>8</c:v>
                </c:pt>
                <c:pt idx="17">
                  <c:v>9</c:v>
                </c:pt>
                <c:pt idx="18">
                  <c:v>6</c:v>
                </c:pt>
                <c:pt idx="19">
                  <c:v>6</c:v>
                </c:pt>
                <c:pt idx="20">
                  <c:v>10</c:v>
                </c:pt>
                <c:pt idx="21">
                  <c:v>6</c:v>
                </c:pt>
                <c:pt idx="22">
                  <c:v>5</c:v>
                </c:pt>
                <c:pt idx="23">
                  <c:v>6</c:v>
                </c:pt>
                <c:pt idx="24">
                  <c:v>3</c:v>
                </c:pt>
                <c:pt idx="25">
                  <c:v>3</c:v>
                </c:pt>
                <c:pt idx="26">
                  <c:v>4</c:v>
                </c:pt>
                <c:pt idx="27">
                  <c:v>7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3</c:v>
                </c:pt>
                <c:pt idx="32">
                  <c:v>6</c:v>
                </c:pt>
                <c:pt idx="33">
                  <c:v>4</c:v>
                </c:pt>
                <c:pt idx="34">
                  <c:v>2</c:v>
                </c:pt>
                <c:pt idx="35">
                  <c:v>1</c:v>
                </c:pt>
                <c:pt idx="36">
                  <c:v>4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2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946752"/>
        <c:axId val="149948672"/>
      </c:barChart>
      <c:catAx>
        <c:axId val="1499467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sz="1600">
                    <a:latin typeface="Arial" pitchFamily="34" charset="0"/>
                    <a:cs typeface="Arial" pitchFamily="34" charset="0"/>
                  </a:rPr>
                  <a:t>VWD in Tagen</a:t>
                </a:r>
              </a:p>
            </c:rich>
          </c:tx>
          <c:layout>
            <c:manualLayout>
              <c:xMode val="edge"/>
              <c:yMode val="edge"/>
              <c:x val="0.47686473758681397"/>
              <c:y val="0.9115400673925659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49948672"/>
        <c:crosses val="autoZero"/>
        <c:auto val="1"/>
        <c:lblAlgn val="ctr"/>
        <c:lblOffset val="100"/>
        <c:noMultiLvlLbl val="0"/>
      </c:catAx>
      <c:valAx>
        <c:axId val="149948672"/>
        <c:scaling>
          <c:orientation val="minMax"/>
          <c:max val="27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DE" sz="1600">
                    <a:latin typeface="Arial" pitchFamily="34" charset="0"/>
                    <a:cs typeface="Arial" pitchFamily="34" charset="0"/>
                  </a:rPr>
                  <a:t>Anzahl der Patienten</a:t>
                </a:r>
              </a:p>
            </c:rich>
          </c:tx>
          <c:layout>
            <c:manualLayout>
              <c:xMode val="edge"/>
              <c:yMode val="edge"/>
              <c:x val="4.2798353909465021E-2"/>
              <c:y val="0.357868558509394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49946752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095345962463999"/>
          <c:y val="2.6440103737070737E-2"/>
          <c:w val="0.62039384286304911"/>
          <c:h val="0.80839713095851307"/>
        </c:manualLayout>
      </c:layout>
      <c:bar3DChart>
        <c:barDir val="col"/>
        <c:grouping val="standard"/>
        <c:varyColors val="0"/>
        <c:ser>
          <c:idx val="2"/>
          <c:order val="0"/>
          <c:tx>
            <c:strRef>
              <c:f>'Wiederaufn. (kurz) tab.'!$A$55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0353931905641166E-2"/>
                  <c:y val="2.505916747876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'Wiederaufn. (kurz) tab.'!$C$57:$C$61</c:f>
              <c:numCache>
                <c:formatCode>0.00%</c:formatCode>
                <c:ptCount val="5"/>
                <c:pt idx="0">
                  <c:v>0.71888111888111883</c:v>
                </c:pt>
                <c:pt idx="1">
                  <c:v>0.13426573426573427</c:v>
                </c:pt>
                <c:pt idx="2">
                  <c:v>7.1328671328671323E-2</c:v>
                </c:pt>
                <c:pt idx="3">
                  <c:v>3.3566433566433566E-2</c:v>
                </c:pt>
                <c:pt idx="4">
                  <c:v>4.195804195804196E-2</c:v>
                </c:pt>
              </c:numCache>
            </c:numRef>
          </c:val>
        </c:ser>
        <c:ser>
          <c:idx val="1"/>
          <c:order val="1"/>
          <c:tx>
            <c:strRef>
              <c:f>'Wiederaufn. (kurz) tab.'!$A$44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0551014229488342E-3"/>
                  <c:y val="1.3505217925107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220405691795337E-3"/>
                  <c:y val="1.9643953345610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0551014229488342E-3"/>
                  <c:y val="2.7010435850214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6330608537693005E-3"/>
                  <c:y val="2.2099447513812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110202845897668E-3"/>
                  <c:y val="2.5782688766114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'Wiederaufn. (kurz) tab.'!$C$46:$C$50</c:f>
              <c:numCache>
                <c:formatCode>0.00%</c:formatCode>
                <c:ptCount val="5"/>
                <c:pt idx="0">
                  <c:v>0.69683908045977017</c:v>
                </c:pt>
                <c:pt idx="1">
                  <c:v>0.15948275862068967</c:v>
                </c:pt>
                <c:pt idx="2">
                  <c:v>5.7471264367816091E-2</c:v>
                </c:pt>
                <c:pt idx="3">
                  <c:v>3.7356321839080463E-2</c:v>
                </c:pt>
                <c:pt idx="4">
                  <c:v>4.8850574712643681E-2</c:v>
                </c:pt>
              </c:numCache>
            </c:numRef>
          </c:val>
        </c:ser>
        <c:ser>
          <c:idx val="0"/>
          <c:order val="2"/>
          <c:tx>
            <c:strRef>
              <c:f>'Wiederaufn. (kurz) tab.'!$A$34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5063905636275613E-3"/>
                  <c:y val="2.6177402681966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848596301689663E-3"/>
                  <c:y val="2.06086987977957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1922522696104083E-3"/>
                  <c:y val="1.5456441883230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165304268846504E-2"/>
                  <c:y val="3.0693677102516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110202845897668E-2"/>
                  <c:y val="2.5782688766114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'Wiederaufn. (kurz) tab.'!$B$46:$B$50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&gt; 4</c:v>
                </c:pt>
              </c:strCache>
            </c:strRef>
          </c:cat>
          <c:val>
            <c:numRef>
              <c:f>'Wiederaufn. (kurz) tab.'!$C$36:$C$40</c:f>
              <c:numCache>
                <c:formatCode>0.00%</c:formatCode>
                <c:ptCount val="5"/>
                <c:pt idx="0">
                  <c:v>0.72489683631361757</c:v>
                </c:pt>
                <c:pt idx="1">
                  <c:v>0.15680880330123798</c:v>
                </c:pt>
                <c:pt idx="2">
                  <c:v>4.264099037138927E-2</c:v>
                </c:pt>
                <c:pt idx="3">
                  <c:v>3.4387895460797797E-2</c:v>
                </c:pt>
                <c:pt idx="4">
                  <c:v>4.1265474552957357E-2</c:v>
                </c:pt>
              </c:numCache>
            </c:numRef>
          </c:val>
        </c:ser>
        <c:ser>
          <c:idx val="4"/>
          <c:order val="3"/>
          <c:tx>
            <c:strRef>
              <c:f>'Wiederaufn. (kurz) tab.'!$A$24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0397936116240144E-3"/>
                  <c:y val="5.5687038841709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884829764102916E-3"/>
                  <c:y val="2.0882639565641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1769659528206466E-3"/>
                  <c:y val="1.5313935681470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'Wiederaufn. (kurz) tab.'!$C$26:$C$30</c:f>
              <c:numCache>
                <c:formatCode>0.00%</c:formatCode>
                <c:ptCount val="5"/>
                <c:pt idx="0">
                  <c:v>0.71939477303988997</c:v>
                </c:pt>
                <c:pt idx="1">
                  <c:v>0.16781292984869325</c:v>
                </c:pt>
                <c:pt idx="2">
                  <c:v>4.8143053645116916E-2</c:v>
                </c:pt>
                <c:pt idx="3">
                  <c:v>3.0261348005502064E-2</c:v>
                </c:pt>
                <c:pt idx="4">
                  <c:v>3.4387895460797797E-2</c:v>
                </c:pt>
              </c:numCache>
            </c:numRef>
          </c:val>
        </c:ser>
        <c:ser>
          <c:idx val="3"/>
          <c:order val="4"/>
          <c:tx>
            <c:strRef>
              <c:f>'Wiederaufn. (kurz) tab.'!$A$14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28276588034306E-3"/>
                  <c:y val="-8.353055826256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9490463594598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'Wiederaufn. (kurz) tab.'!$C$16:$C$20</c:f>
              <c:numCache>
                <c:formatCode>0.00%</c:formatCode>
                <c:ptCount val="5"/>
                <c:pt idx="0">
                  <c:v>0.71377245508982035</c:v>
                </c:pt>
                <c:pt idx="1">
                  <c:v>0.15329341317365269</c:v>
                </c:pt>
                <c:pt idx="2">
                  <c:v>6.3473053892215567E-2</c:v>
                </c:pt>
                <c:pt idx="3">
                  <c:v>3.5928143712574849E-2</c:v>
                </c:pt>
                <c:pt idx="4">
                  <c:v>3.3532934131736525E-2</c:v>
                </c:pt>
              </c:numCache>
            </c:numRef>
          </c:val>
        </c:ser>
        <c:ser>
          <c:idx val="5"/>
          <c:order val="5"/>
          <c:tx>
            <c:strRef>
              <c:f>'Wiederaufn. (kurz) tab.'!$A$4</c:f>
              <c:strCache>
                <c:ptCount val="1"/>
                <c:pt idx="0">
                  <c:v>2007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9690072304957809E-2"/>
                  <c:y val="-1.9490463594598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'Wiederaufn. (kurz) tab.'!$C$6:$C$10</c:f>
              <c:numCache>
                <c:formatCode>0.00%</c:formatCode>
                <c:ptCount val="5"/>
                <c:pt idx="0">
                  <c:v>0.6954022988505747</c:v>
                </c:pt>
                <c:pt idx="1">
                  <c:v>0.16091954022988506</c:v>
                </c:pt>
                <c:pt idx="2">
                  <c:v>5.8908045977011492E-2</c:v>
                </c:pt>
                <c:pt idx="3">
                  <c:v>3.5919540229885055E-2</c:v>
                </c:pt>
                <c:pt idx="4">
                  <c:v>4.8850574712643681E-2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9898752"/>
        <c:axId val="149900672"/>
        <c:axId val="142827520"/>
      </c:bar3DChart>
      <c:catAx>
        <c:axId val="1498987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sz="2800" dirty="0" err="1" smtClean="0">
                    <a:latin typeface="Arial" pitchFamily="34" charset="0"/>
                    <a:cs typeface="Arial" pitchFamily="34" charset="0"/>
                  </a:rPr>
                  <a:t>number</a:t>
                </a:r>
                <a:r>
                  <a:rPr lang="de-DE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de-DE" sz="2800" dirty="0" err="1" smtClean="0">
                    <a:latin typeface="Arial" pitchFamily="34" charset="0"/>
                    <a:cs typeface="Arial" pitchFamily="34" charset="0"/>
                  </a:rPr>
                  <a:t>of</a:t>
                </a:r>
                <a:r>
                  <a:rPr lang="de-DE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de-DE" sz="2800" dirty="0" err="1" smtClean="0">
                    <a:latin typeface="Arial" pitchFamily="34" charset="0"/>
                    <a:cs typeface="Arial" pitchFamily="34" charset="0"/>
                  </a:rPr>
                  <a:t>re-admissions</a:t>
                </a:r>
                <a:endParaRPr lang="de-DE" sz="2800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0.22603304531887614"/>
              <c:y val="0.85324301789139034"/>
            </c:manualLayout>
          </c:layout>
          <c:overlay val="0"/>
        </c:title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de-DE"/>
          </a:p>
        </c:txPr>
        <c:crossAx val="149900672"/>
        <c:crosses val="autoZero"/>
        <c:auto val="1"/>
        <c:lblAlgn val="ctr"/>
        <c:lblOffset val="100"/>
        <c:noMultiLvlLbl val="0"/>
      </c:catAx>
      <c:valAx>
        <c:axId val="149900672"/>
        <c:scaling>
          <c:orientation val="minMax"/>
        </c:scaling>
        <c:delete val="1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DE" sz="2800" dirty="0" err="1" smtClean="0">
                    <a:latin typeface="Arial" pitchFamily="34" charset="0"/>
                    <a:cs typeface="Arial" pitchFamily="34" charset="0"/>
                  </a:rPr>
                  <a:t>number</a:t>
                </a:r>
                <a:r>
                  <a:rPr lang="de-DE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de-DE" sz="2800" dirty="0" err="1" smtClean="0">
                    <a:latin typeface="Arial" pitchFamily="34" charset="0"/>
                    <a:cs typeface="Arial" pitchFamily="34" charset="0"/>
                  </a:rPr>
                  <a:t>of</a:t>
                </a:r>
                <a:r>
                  <a:rPr lang="de-DE" sz="2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de-DE" sz="2800" dirty="0" err="1" smtClean="0">
                    <a:latin typeface="Arial" pitchFamily="34" charset="0"/>
                    <a:cs typeface="Arial" pitchFamily="34" charset="0"/>
                  </a:rPr>
                  <a:t>patients</a:t>
                </a:r>
                <a:endParaRPr lang="de-DE" sz="2800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0.13649373598186715"/>
              <c:y val="0.28314867371638835"/>
            </c:manualLayout>
          </c:layout>
          <c:overlay val="0"/>
        </c:title>
        <c:numFmt formatCode="0.00%" sourceLinked="1"/>
        <c:majorTickMark val="none"/>
        <c:minorTickMark val="none"/>
        <c:tickLblPos val="nextTo"/>
        <c:crossAx val="149898752"/>
        <c:crosses val="autoZero"/>
        <c:crossBetween val="between"/>
        <c:majorUnit val="1.0000000000000002E-2"/>
      </c:valAx>
      <c:serAx>
        <c:axId val="142827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itchFamily="34" charset="0"/>
                <a:cs typeface="Arial" pitchFamily="34" charset="0"/>
              </a:defRPr>
            </a:pPr>
            <a:endParaRPr lang="de-DE"/>
          </a:p>
        </c:txPr>
        <c:crossAx val="149900672"/>
        <c:crosses val="autoZero"/>
      </c:ser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D8FAF-F770-483C-90C8-09EF5CC2D4FB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2DED0-3C02-48C5-A343-0266923A57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72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2DED0-3C02-48C5-A343-0266923A5749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219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ec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ec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leichschenkliges Dreiec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9C051D-543B-4BE2-A2C4-41ED5C084DB1}" type="datetimeFigureOut">
              <a:rPr lang="de-DE" smtClean="0"/>
              <a:t>12.09.2013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712F0EA-5BDF-455F-9414-F49783C60E7C}" type="slidenum">
              <a:rPr lang="de-DE" smtClean="0"/>
              <a:t>‹Nr.›</a:t>
            </a:fld>
            <a:endParaRPr lang="de-DE"/>
          </a:p>
        </p:txBody>
      </p:sp>
      <p:sp>
        <p:nvSpPr>
          <p:cNvPr id="28" name="Gerade Verbindu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Gerade Verbindu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leichschenkliges Dreiec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-Arbeitsblatt2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-Arbeitsblatt1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19200" y="3573016"/>
            <a:ext cx="6858000" cy="130378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Gemeindenahe psychiatrische </a:t>
            </a:r>
            <a:r>
              <a:rPr lang="de-DE" dirty="0" err="1" smtClean="0"/>
              <a:t>Unterstützungs</a:t>
            </a:r>
            <a:r>
              <a:rPr lang="de-DE" dirty="0" smtClean="0"/>
              <a:t> - und Versorgungsstrukturen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608806"/>
          </a:xfrm>
        </p:spPr>
        <p:txBody>
          <a:bodyPr>
            <a:normAutofit fontScale="25000" lnSpcReduction="20000"/>
          </a:bodyPr>
          <a:lstStyle/>
          <a:p>
            <a:endParaRPr lang="de-DE" b="1" dirty="0"/>
          </a:p>
          <a:p>
            <a:endParaRPr lang="de-DE" sz="5500" b="1" dirty="0" smtClean="0"/>
          </a:p>
          <a:p>
            <a:r>
              <a:rPr lang="de-DE" sz="5500" b="1" dirty="0"/>
              <a:t>a</a:t>
            </a:r>
            <a:r>
              <a:rPr lang="de-DE" sz="5500" b="1" dirty="0" smtClean="0"/>
              <a:t>us der Sicht eines Praktikers</a:t>
            </a:r>
            <a:endParaRPr lang="de-DE" sz="5500" b="1" dirty="0"/>
          </a:p>
        </p:txBody>
      </p:sp>
    </p:spTree>
    <p:extLst>
      <p:ext uri="{BB962C8B-B14F-4D97-AF65-F5344CB8AC3E}">
        <p14:creationId xmlns:p14="http://schemas.microsoft.com/office/powerpoint/2010/main" val="46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</p:nvPr>
        </p:nvGraphicFramePr>
        <p:xfrm>
          <a:off x="-756592" y="0"/>
          <a:ext cx="11474424" cy="7128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632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Metamorphosen (Ovid)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sz="quarter" idx="1"/>
          </p:nvPr>
        </p:nvSpPr>
        <p:spPr>
          <a:xfrm>
            <a:off x="1042988" y="2133600"/>
            <a:ext cx="7345362" cy="39973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de-DE" sz="3200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de-DE" sz="3200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3200" dirty="0" smtClean="0"/>
              <a:t>               „In </a:t>
            </a:r>
            <a:r>
              <a:rPr lang="de-DE" sz="3200" dirty="0" err="1" smtClean="0"/>
              <a:t>nova</a:t>
            </a:r>
            <a:r>
              <a:rPr lang="de-DE" sz="3200" dirty="0" smtClean="0"/>
              <a:t> </a:t>
            </a:r>
            <a:r>
              <a:rPr lang="de-DE" sz="3200" dirty="0" err="1" smtClean="0"/>
              <a:t>fert</a:t>
            </a:r>
            <a:r>
              <a:rPr lang="de-DE" sz="3200" dirty="0" smtClean="0"/>
              <a:t> </a:t>
            </a:r>
            <a:r>
              <a:rPr lang="de-DE" sz="3200" dirty="0" err="1" smtClean="0"/>
              <a:t>animus</a:t>
            </a:r>
            <a:r>
              <a:rPr lang="de-DE" sz="3200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3200" dirty="0" smtClean="0"/>
              <a:t>                 </a:t>
            </a:r>
            <a:r>
              <a:rPr lang="de-DE" sz="3200" dirty="0" err="1" smtClean="0"/>
              <a:t>dicere</a:t>
            </a:r>
            <a:r>
              <a:rPr lang="de-DE" sz="3200" dirty="0" smtClean="0"/>
              <a:t> </a:t>
            </a:r>
            <a:r>
              <a:rPr lang="de-DE" sz="3200" dirty="0" err="1" smtClean="0"/>
              <a:t>formas</a:t>
            </a:r>
            <a:r>
              <a:rPr lang="de-DE" sz="3200" dirty="0" smtClean="0"/>
              <a:t> </a:t>
            </a:r>
            <a:r>
              <a:rPr lang="de-DE" sz="3200" dirty="0" err="1" smtClean="0"/>
              <a:t>corpora</a:t>
            </a:r>
            <a:r>
              <a:rPr lang="de-DE" sz="3200" dirty="0" smtClean="0"/>
              <a:t>“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de-DE" sz="3200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3200" dirty="0" smtClean="0"/>
              <a:t>           </a:t>
            </a:r>
            <a:r>
              <a:rPr lang="de-DE" sz="2800" dirty="0" smtClean="0"/>
              <a:t>„… Gestalten in neuen Formen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800" dirty="0"/>
              <a:t> </a:t>
            </a:r>
            <a:r>
              <a:rPr lang="de-DE" sz="2800" dirty="0" smtClean="0"/>
              <a:t>                        will ich besingen“</a:t>
            </a:r>
          </a:p>
        </p:txBody>
      </p:sp>
    </p:spTree>
    <p:extLst>
      <p:ext uri="{BB962C8B-B14F-4D97-AF65-F5344CB8AC3E}">
        <p14:creationId xmlns:p14="http://schemas.microsoft.com/office/powerpoint/2010/main" val="112513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Tätige Gemeinschaft - Kollegialität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3568" y="2564904"/>
            <a:ext cx="8208911" cy="4176464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de-DE" dirty="0" smtClean="0"/>
              <a:t>  </a:t>
            </a:r>
            <a:r>
              <a:rPr lang="de-DE" dirty="0" err="1" smtClean="0"/>
              <a:t>Be-antwortetes</a:t>
            </a:r>
            <a:r>
              <a:rPr lang="de-DE" dirty="0" smtClean="0"/>
              <a:t> Sein und Wirken</a:t>
            </a:r>
          </a:p>
          <a:p>
            <a:r>
              <a:rPr lang="de-DE" dirty="0" smtClean="0"/>
              <a:t>„Jeder Mensch will notwendig sein!“</a:t>
            </a:r>
          </a:p>
          <a:p>
            <a:pPr eaLnBrk="1" hangingPunct="1"/>
            <a:r>
              <a:rPr lang="de-DE" dirty="0" smtClean="0"/>
              <a:t>„Jeder Mensch will für andere Bedeutung haben </a:t>
            </a:r>
          </a:p>
          <a:p>
            <a:pPr eaLnBrk="1" hangingPunct="1"/>
            <a:r>
              <a:rPr lang="de-DE" dirty="0" smtClean="0"/>
              <a:t> Zuverdienst als haltendes Netz</a:t>
            </a:r>
          </a:p>
          <a:p>
            <a:pPr marL="0" indent="0" eaLnBrk="1" hangingPunct="1">
              <a:buNone/>
            </a:pPr>
            <a:r>
              <a:rPr lang="de-DE" dirty="0" smtClean="0"/>
              <a:t> </a:t>
            </a:r>
          </a:p>
          <a:p>
            <a:pPr eaLnBrk="1" hangingPunct="1"/>
            <a:r>
              <a:rPr lang="de-DE" dirty="0" smtClean="0"/>
              <a:t> Arbeitsassistenz vor Ort </a:t>
            </a:r>
            <a:r>
              <a:rPr lang="de-DE" sz="2000" dirty="0" smtClean="0"/>
              <a:t>(</a:t>
            </a:r>
            <a:r>
              <a:rPr lang="de-DE" dirty="0" err="1" smtClean="0"/>
              <a:t>supported</a:t>
            </a:r>
            <a:r>
              <a:rPr lang="de-DE" dirty="0" smtClean="0"/>
              <a:t> </a:t>
            </a:r>
            <a:r>
              <a:rPr lang="de-DE" dirty="0" err="1" smtClean="0"/>
              <a:t>emplyoment</a:t>
            </a:r>
            <a:r>
              <a:rPr lang="de-DE" sz="2000" dirty="0" smtClean="0"/>
              <a:t>)</a:t>
            </a:r>
            <a:endParaRPr lang="de-DE" dirty="0" smtClean="0"/>
          </a:p>
          <a:p>
            <a:pPr eaLnBrk="1" hangingPunct="1"/>
            <a:r>
              <a:rPr lang="de-DE" dirty="0" smtClean="0"/>
              <a:t>„Spagat“ :  Jeder auf den  1. Arbeitsmarkt </a:t>
            </a:r>
          </a:p>
          <a:p>
            <a:pPr eaLnBrk="1" hangingPunct="1"/>
            <a:endParaRPr lang="de-DE" dirty="0" smtClean="0"/>
          </a:p>
          <a:p>
            <a:pPr eaLnBrk="1" hangingPunct="1"/>
            <a:r>
              <a:rPr lang="de-DE" dirty="0"/>
              <a:t> </a:t>
            </a:r>
            <a:r>
              <a:rPr lang="de-DE" dirty="0" smtClean="0"/>
              <a:t> Peer-support (Ex- / In- </a:t>
            </a:r>
            <a:r>
              <a:rPr lang="de-DE" dirty="0" err="1" smtClean="0"/>
              <a:t>ler</a:t>
            </a:r>
            <a:r>
              <a:rPr lang="de-DE" dirty="0" smtClean="0"/>
              <a:t>)  </a:t>
            </a:r>
            <a:r>
              <a:rPr lang="de-DE" dirty="0" smtClean="0">
                <a:sym typeface="Wingdings" pitchFamily="2" charset="2"/>
              </a:rPr>
              <a:t></a:t>
            </a:r>
            <a:endParaRPr lang="de-DE" dirty="0" smtClean="0"/>
          </a:p>
          <a:p>
            <a:pPr eaLnBrk="1" hangingPunct="1"/>
            <a:r>
              <a:rPr lang="de-DE" dirty="0" smtClean="0"/>
              <a:t> „Pflege nach </a:t>
            </a:r>
            <a:r>
              <a:rPr lang="de-DE" dirty="0" err="1" smtClean="0"/>
              <a:t>Mass</a:t>
            </a:r>
            <a:r>
              <a:rPr lang="de-DE" dirty="0" smtClean="0"/>
              <a:t>“</a:t>
            </a:r>
          </a:p>
          <a:p>
            <a:pPr marL="0" indent="0" eaLnBrk="1" hangingPunct="1">
              <a:buNone/>
            </a:pPr>
            <a:r>
              <a:rPr lang="de-DE" dirty="0" smtClean="0"/>
              <a:t>  </a:t>
            </a:r>
          </a:p>
          <a:p>
            <a:pPr marL="0" indent="0" eaLnBrk="1" hangingPunct="1">
              <a:buNone/>
            </a:pPr>
            <a:endParaRPr lang="de-DE" dirty="0" smtClean="0"/>
          </a:p>
          <a:p>
            <a:pPr marL="0" indent="0" eaLnBrk="1" hangingPunct="1">
              <a:buNone/>
            </a:pPr>
            <a:r>
              <a:rPr lang="de-DE" dirty="0" smtClean="0"/>
              <a:t>      Arbeit der wichtigste Normalisierungs-beschleuniger</a:t>
            </a:r>
          </a:p>
        </p:txBody>
      </p:sp>
    </p:spTree>
    <p:extLst>
      <p:ext uri="{BB962C8B-B14F-4D97-AF65-F5344CB8AC3E}">
        <p14:creationId xmlns:p14="http://schemas.microsoft.com/office/powerpoint/2010/main" val="407482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Für alte Menschen ein Muss: </a:t>
            </a:r>
            <a:br>
              <a:rPr lang="de-DE" dirty="0" smtClean="0"/>
            </a:br>
            <a:r>
              <a:rPr lang="de-DE" dirty="0" smtClean="0"/>
              <a:t>Mobile Kriseninterventionsteam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 smtClean="0"/>
              <a:t>Wer will mit  70,80,90  noch in die Psychiatrie ?</a:t>
            </a:r>
          </a:p>
          <a:p>
            <a:r>
              <a:rPr lang="de-DE" dirty="0" smtClean="0"/>
              <a:t>Früher Behandlungsbeginn</a:t>
            </a:r>
          </a:p>
          <a:p>
            <a:endParaRPr lang="de-DE" dirty="0"/>
          </a:p>
          <a:p>
            <a:r>
              <a:rPr lang="de-DE" dirty="0" smtClean="0"/>
              <a:t>Besondere Vulnerabilität des alten Menschen</a:t>
            </a:r>
          </a:p>
          <a:p>
            <a:endParaRPr lang="de-DE" dirty="0"/>
          </a:p>
          <a:p>
            <a:r>
              <a:rPr lang="de-DE" dirty="0" smtClean="0"/>
              <a:t>Exklusion meidend,</a:t>
            </a:r>
          </a:p>
          <a:p>
            <a:r>
              <a:rPr lang="de-DE" dirty="0" smtClean="0"/>
              <a:t>Inklusion wahrend !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67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26170"/>
          </a:xfrm>
        </p:spPr>
        <p:txBody>
          <a:bodyPr>
            <a:normAutofit fontScale="90000"/>
          </a:bodyPr>
          <a:lstStyle/>
          <a:p>
            <a:r>
              <a:rPr lang="de-DE" sz="4000" dirty="0" smtClean="0"/>
              <a:t>Extended </a:t>
            </a:r>
            <a:r>
              <a:rPr lang="de-DE" sz="4000" dirty="0" err="1" smtClean="0"/>
              <a:t>Mind</a:t>
            </a:r>
            <a:r>
              <a:rPr lang="de-DE" sz="4000" dirty="0" smtClean="0"/>
              <a:t>  -  </a:t>
            </a:r>
            <a:br>
              <a:rPr lang="de-DE" sz="4000" dirty="0" smtClean="0"/>
            </a:br>
            <a:r>
              <a:rPr lang="de-DE" sz="4000" dirty="0" smtClean="0"/>
              <a:t>Was „</a:t>
            </a:r>
            <a:r>
              <a:rPr lang="de-DE" sz="4000" dirty="0" err="1" smtClean="0"/>
              <a:t>psycho</a:t>
            </a:r>
            <a:r>
              <a:rPr lang="de-DE" sz="4000" dirty="0" smtClean="0"/>
              <a:t>“ war, muss „</a:t>
            </a:r>
            <a:r>
              <a:rPr lang="de-DE" sz="4000" dirty="0" err="1" smtClean="0"/>
              <a:t>sozio</a:t>
            </a:r>
            <a:r>
              <a:rPr lang="de-DE" sz="4000" dirty="0" smtClean="0"/>
              <a:t>“ werden</a:t>
            </a:r>
            <a:r>
              <a:rPr lang="de-DE" dirty="0" smtClean="0">
                <a:sym typeface="Wingdings" pitchFamily="2" charset="2"/>
              </a:rPr>
              <a:t/>
            </a:r>
            <a:br>
              <a:rPr lang="de-DE" dirty="0" smtClean="0">
                <a:sym typeface="Wingdings" pitchFamily="2" charset="2"/>
              </a:rPr>
            </a:br>
            <a:r>
              <a:rPr lang="de-DE" dirty="0">
                <a:sym typeface="Wingdings" pitchFamily="2" charset="2"/>
              </a:rPr>
              <a:t> </a:t>
            </a:r>
            <a:r>
              <a:rPr lang="de-DE" dirty="0" smtClean="0">
                <a:sym typeface="Wingdings" pitchFamily="2" charset="2"/>
              </a:rPr>
              <a:t>                         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„Bedeutung für andere haben“</a:t>
            </a:r>
          </a:p>
          <a:p>
            <a:r>
              <a:rPr lang="de-DE" dirty="0" smtClean="0"/>
              <a:t> Partner, Familie, </a:t>
            </a:r>
          </a:p>
          <a:p>
            <a:r>
              <a:rPr lang="de-DE" dirty="0" smtClean="0"/>
              <a:t> Notizbuch, i-</a:t>
            </a:r>
            <a:r>
              <a:rPr lang="de-DE" dirty="0" err="1" smtClean="0"/>
              <a:t>phone</a:t>
            </a:r>
            <a:r>
              <a:rPr lang="de-DE" dirty="0" smtClean="0"/>
              <a:t>,…</a:t>
            </a:r>
          </a:p>
          <a:p>
            <a:r>
              <a:rPr lang="de-DE" dirty="0" smtClean="0"/>
              <a:t> 3. Sozialraum</a:t>
            </a:r>
          </a:p>
          <a:p>
            <a:r>
              <a:rPr lang="de-DE" dirty="0" smtClean="0"/>
              <a:t>„Tante Emma“</a:t>
            </a:r>
          </a:p>
          <a:p>
            <a:r>
              <a:rPr lang="de-DE" dirty="0" smtClean="0"/>
              <a:t> Pflegedienste, etc. ….</a:t>
            </a:r>
          </a:p>
          <a:p>
            <a:endParaRPr lang="de-DE" dirty="0"/>
          </a:p>
          <a:p>
            <a:r>
              <a:rPr lang="de-DE" dirty="0" smtClean="0"/>
              <a:t> ambulante Wohnpflegegruppen rund um die Uhr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Mediane Überlebenszeit: in Pflegeheimen: 29,2 Monate</a:t>
            </a:r>
          </a:p>
          <a:p>
            <a:pPr marL="0" indent="0">
              <a:buNone/>
            </a:pPr>
            <a:r>
              <a:rPr lang="de-DE" dirty="0" smtClean="0"/>
              <a:t>                                             zu Hause:            55,5 Monate</a:t>
            </a:r>
          </a:p>
          <a:p>
            <a:endParaRPr lang="de-DE" dirty="0"/>
          </a:p>
          <a:p>
            <a:pPr marL="109728" indent="0">
              <a:buNone/>
            </a:pPr>
            <a:r>
              <a:rPr lang="de-DE" dirty="0" smtClean="0"/>
              <a:t>      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555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Haushaltsgemeinschaften</a:t>
            </a:r>
            <a:br>
              <a:rPr lang="de-DE" dirty="0" smtClean="0"/>
            </a:br>
            <a:r>
              <a:rPr lang="de-DE" dirty="0"/>
              <a:t> </a:t>
            </a:r>
            <a:r>
              <a:rPr lang="de-DE" dirty="0" smtClean="0"/>
              <a:t>als Teil des Stadtteils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579296" cy="3658411"/>
          </a:xfrm>
        </p:spPr>
        <p:txBody>
          <a:bodyPr>
            <a:normAutofit/>
          </a:bodyPr>
          <a:lstStyle/>
          <a:p>
            <a:r>
              <a:rPr lang="de-DE" dirty="0" smtClean="0"/>
              <a:t>„Immobilientherapie“</a:t>
            </a:r>
          </a:p>
          <a:p>
            <a:r>
              <a:rPr lang="de-DE" dirty="0" smtClean="0"/>
              <a:t> lokale Pflegedienste</a:t>
            </a:r>
          </a:p>
          <a:p>
            <a:r>
              <a:rPr lang="de-DE" dirty="0" smtClean="0"/>
              <a:t> Angehörige, </a:t>
            </a:r>
            <a:r>
              <a:rPr lang="de-DE" dirty="0"/>
              <a:t>N</a:t>
            </a:r>
            <a:r>
              <a:rPr lang="de-DE" dirty="0" smtClean="0"/>
              <a:t>achbarn,…  </a:t>
            </a:r>
            <a:r>
              <a:rPr lang="de-DE" dirty="0" smtClean="0">
                <a:sym typeface="Wingdings" pitchFamily="2" charset="2"/>
              </a:rPr>
              <a:t>   Bürger/Profi Mix</a:t>
            </a:r>
            <a:endParaRPr lang="de-DE" dirty="0" smtClean="0"/>
          </a:p>
          <a:p>
            <a:endParaRPr lang="de-DE" dirty="0" smtClean="0"/>
          </a:p>
          <a:p>
            <a:pPr marL="109728" indent="0">
              <a:buNone/>
            </a:pPr>
            <a:r>
              <a:rPr lang="de-DE" dirty="0" smtClean="0"/>
              <a:t>  Aufgabe: </a:t>
            </a:r>
            <a:endParaRPr lang="de-DE" dirty="0"/>
          </a:p>
          <a:p>
            <a:r>
              <a:rPr lang="de-DE" dirty="0"/>
              <a:t>g</a:t>
            </a:r>
            <a:r>
              <a:rPr lang="de-DE" dirty="0" smtClean="0"/>
              <a:t>elingender Alltag</a:t>
            </a:r>
          </a:p>
          <a:p>
            <a:endParaRPr lang="de-DE" dirty="0"/>
          </a:p>
          <a:p>
            <a:pPr marL="109728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11954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Immobilientherapie  oder  </a:t>
            </a:r>
            <a:r>
              <a:rPr lang="de-DE" dirty="0" err="1" smtClean="0"/>
              <a:t>housing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Wohnst </a:t>
            </a:r>
            <a:r>
              <a:rPr lang="de-DE" dirty="0"/>
              <a:t>du </a:t>
            </a:r>
            <a:r>
              <a:rPr lang="de-DE" dirty="0" smtClean="0"/>
              <a:t>noch  oder  lebst </a:t>
            </a:r>
            <a:r>
              <a:rPr lang="de-DE" dirty="0"/>
              <a:t>du schon </a:t>
            </a:r>
            <a:r>
              <a:rPr lang="de-DE" dirty="0" smtClean="0"/>
              <a:t>?</a:t>
            </a:r>
          </a:p>
          <a:p>
            <a:r>
              <a:rPr lang="de-DE" dirty="0" smtClean="0"/>
              <a:t>Wohnung, Haus  oder  vergleichbares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516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775"/>
            <a:ext cx="8229600" cy="471814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de-DE" dirty="0" smtClean="0"/>
              <a:t>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b="1" dirty="0" smtClean="0"/>
              <a:t>Konventionelle Psychiatrie: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dirty="0" smtClean="0"/>
              <a:t>Patienten verlassen ihren Kontext, ihr Zuhause, um Hilfe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dirty="0" smtClean="0"/>
              <a:t>in der Klinik zu suchen.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dirty="0" smtClean="0">
                <a:sym typeface="Wingdings" pitchFamily="2" charset="2"/>
              </a:rPr>
              <a:t>  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dirty="0" smtClean="0">
                <a:sym typeface="Wingdings" pitchFamily="2" charset="2"/>
              </a:rPr>
              <a:t>                                   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b="1" dirty="0" smtClean="0">
                <a:sym typeface="Wingdings" pitchFamily="2" charset="2"/>
              </a:rPr>
              <a:t>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b="1" dirty="0" smtClean="0">
                <a:sym typeface="Wingdings" pitchFamily="2" charset="2"/>
              </a:rPr>
              <a:t>Post-Psychiatrie: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dirty="0" smtClean="0">
                <a:sym typeface="Wingdings" pitchFamily="2" charset="2"/>
              </a:rPr>
              <a:t>Die psychiatrisch Tätigen verlassen ihren Kontext,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dirty="0" smtClean="0">
                <a:sym typeface="Wingdings" pitchFamily="2" charset="2"/>
              </a:rPr>
              <a:t>die Klinik, und suchen die Patienten Zuhause auf.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dirty="0" smtClean="0">
                <a:sym typeface="Wingdings" pitchFamily="2" charset="2"/>
              </a:rPr>
              <a:t>          </a:t>
            </a:r>
            <a:endParaRPr lang="de-DE" b="1" dirty="0" smtClean="0"/>
          </a:p>
        </p:txBody>
      </p:sp>
    </p:spTree>
    <p:extLst>
      <p:ext uri="{BB962C8B-B14F-4D97-AF65-F5344CB8AC3E}">
        <p14:creationId xmlns:p14="http://schemas.microsoft.com/office/powerpoint/2010/main" val="362480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287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3800" dirty="0" smtClean="0"/>
              <a:t>Mensch als Beziehungswesen: </a:t>
            </a:r>
            <a:br>
              <a:rPr lang="de-DE" sz="3800" dirty="0" smtClean="0"/>
            </a:br>
            <a:r>
              <a:rPr lang="de-DE" sz="3600" dirty="0" smtClean="0"/>
              <a:t>Der Ort des Lebens ist Ort der Behandlung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5650" y="1557338"/>
            <a:ext cx="7704138" cy="5300662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de-DE" sz="2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600" dirty="0" smtClean="0"/>
              <a:t>       Das  Wirkgefüge hinter den Symptomen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600" dirty="0"/>
              <a:t> </a:t>
            </a:r>
            <a:r>
              <a:rPr lang="de-DE" sz="2600" dirty="0" smtClean="0"/>
              <a:t>              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de-DE" sz="2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600" dirty="0" smtClean="0"/>
              <a:t>Beziehungen zwischen Mensch u. Lebenswelt: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600" dirty="0" smtClean="0"/>
              <a:t>                 Sein  -  Er-leben  -  Wirken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de-DE" sz="2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600" dirty="0" smtClean="0"/>
              <a:t>    </a:t>
            </a:r>
            <a:r>
              <a:rPr lang="de-DE" sz="2600" dirty="0" smtClean="0">
                <a:sym typeface="Wingdings" pitchFamily="2" charset="2"/>
              </a:rPr>
              <a:t> gelingendes Leben</a:t>
            </a:r>
            <a:endParaRPr lang="de-DE" sz="26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600" dirty="0" smtClean="0"/>
              <a:t>    </a:t>
            </a:r>
            <a:r>
              <a:rPr lang="de-DE" sz="2600" dirty="0" smtClean="0">
                <a:sym typeface="Wingdings" pitchFamily="2" charset="2"/>
              </a:rPr>
              <a:t> länger dauernde </a:t>
            </a:r>
            <a:r>
              <a:rPr lang="de-DE" sz="2600" dirty="0" smtClean="0"/>
              <a:t>Disharmonien/ Inkonsistenz       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600" dirty="0">
                <a:sym typeface="Wingdings" pitchFamily="2" charset="2"/>
              </a:rPr>
              <a:t> </a:t>
            </a:r>
            <a:r>
              <a:rPr lang="de-DE" sz="2600" dirty="0" smtClean="0">
                <a:sym typeface="Wingdings" pitchFamily="2" charset="2"/>
              </a:rPr>
              <a:t>                    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600" dirty="0">
                <a:sym typeface="Wingdings" pitchFamily="2" charset="2"/>
              </a:rPr>
              <a:t> </a:t>
            </a:r>
            <a:r>
              <a:rPr lang="de-DE" sz="2600" dirty="0" smtClean="0">
                <a:sym typeface="Wingdings" pitchFamily="2" charset="2"/>
              </a:rPr>
              <a:t>                             </a:t>
            </a:r>
            <a:r>
              <a:rPr lang="de-DE" sz="2600" dirty="0" smtClean="0"/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600" dirty="0" smtClean="0"/>
              <a:t>Fenster öffnet sich für psychische Störungen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6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56774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Überindividuelle Gesamtpauschale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Flexibilität für Umstrukturierung</a:t>
            </a:r>
          </a:p>
          <a:p>
            <a:r>
              <a:rPr lang="de-DE" dirty="0"/>
              <a:t>w</a:t>
            </a:r>
            <a:r>
              <a:rPr lang="de-DE" dirty="0" smtClean="0"/>
              <a:t>irkt auf Sozialraum ein, fürsorgendes Gemeinwesen präventiv</a:t>
            </a:r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Gesamtbudget:   SBG V  und  SGB XII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279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0"/>
            <a:ext cx="8604448" cy="1700808"/>
          </a:xfrm>
        </p:spPr>
        <p:txBody>
          <a:bodyPr>
            <a:normAutofit/>
          </a:bodyPr>
          <a:lstStyle/>
          <a:p>
            <a:r>
              <a:rPr lang="de-DE" dirty="0" smtClean="0"/>
              <a:t>Deklaration von Madrid,</a:t>
            </a:r>
            <a:br>
              <a:rPr lang="de-DE" dirty="0" smtClean="0"/>
            </a:br>
            <a:r>
              <a:rPr lang="de-DE" dirty="0" smtClean="0"/>
              <a:t>UN-Behindertenkonvention,</a:t>
            </a:r>
            <a:br>
              <a:rPr lang="de-DE" dirty="0" smtClean="0"/>
            </a:br>
            <a:r>
              <a:rPr lang="de-DE" dirty="0" smtClean="0"/>
              <a:t>Grundgesetz, World </a:t>
            </a:r>
            <a:r>
              <a:rPr lang="de-DE" dirty="0" err="1" smtClean="0"/>
              <a:t>Psychiat</a:t>
            </a:r>
            <a:r>
              <a:rPr lang="de-DE" dirty="0" smtClean="0"/>
              <a:t>. </a:t>
            </a:r>
            <a:r>
              <a:rPr lang="de-DE" dirty="0" err="1" smtClean="0"/>
              <a:t>Association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539552" y="2708920"/>
            <a:ext cx="8496944" cy="414908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Behandlung an der am wenigsten restriktiven Behandlungsform</a:t>
            </a:r>
          </a:p>
          <a:p>
            <a:r>
              <a:rPr lang="de-DE" dirty="0" smtClean="0"/>
              <a:t>Partnerschaftliche Umgang, Ziel: persönliche Autonomie</a:t>
            </a:r>
          </a:p>
          <a:p>
            <a:r>
              <a:rPr lang="de-DE" dirty="0" smtClean="0"/>
              <a:t>Individueller Behandlungsplan</a:t>
            </a:r>
          </a:p>
          <a:p>
            <a:r>
              <a:rPr lang="de-DE" dirty="0" smtClean="0"/>
              <a:t>Prinzip der am besten zur Verfügung stehenden Behandlungs- und Versorgungsform</a:t>
            </a:r>
          </a:p>
          <a:p>
            <a:r>
              <a:rPr lang="de-DE" dirty="0" smtClean="0"/>
              <a:t>Behandlung durch die Klinik möglichst freiwillig</a:t>
            </a:r>
          </a:p>
          <a:p>
            <a:r>
              <a:rPr lang="de-DE" dirty="0" smtClean="0"/>
              <a:t>Behandlung in der Gemeinde, zu Hause</a:t>
            </a:r>
          </a:p>
          <a:p>
            <a:r>
              <a:rPr lang="de-DE" dirty="0" smtClean="0"/>
              <a:t>Zwang nur als letztes Mittel,….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464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lang="de-DE" dirty="0" smtClean="0"/>
              <a:t>Neues  „Wir“ </a:t>
            </a:r>
            <a:br>
              <a:rPr lang="de-DE" dirty="0" smtClean="0"/>
            </a:br>
            <a:r>
              <a:rPr lang="de-DE" sz="2000" dirty="0" smtClean="0"/>
              <a:t>„Warum  </a:t>
            </a:r>
            <a:r>
              <a:rPr lang="de-DE" sz="2000" dirty="0"/>
              <a:t>Ich-linge </a:t>
            </a:r>
            <a:r>
              <a:rPr lang="de-DE" sz="2000" dirty="0" smtClean="0"/>
              <a:t> keine </a:t>
            </a:r>
            <a:r>
              <a:rPr lang="de-DE" sz="2000" dirty="0"/>
              <a:t>Chance mehr haben!“ </a:t>
            </a:r>
            <a:r>
              <a:rPr lang="de-DE" sz="1600" dirty="0" smtClean="0"/>
              <a:t>(</a:t>
            </a:r>
            <a:r>
              <a:rPr lang="de-DE" sz="1600" dirty="0"/>
              <a:t>H. </a:t>
            </a:r>
            <a:r>
              <a:rPr lang="de-DE" sz="1600" dirty="0" err="1" smtClean="0"/>
              <a:t>Opaschowsky</a:t>
            </a:r>
            <a:r>
              <a:rPr lang="de-DE" sz="1600" dirty="0"/>
              <a:t>)</a:t>
            </a:r>
            <a:r>
              <a:rPr lang="de-DE" sz="2000" dirty="0"/>
              <a:t> </a:t>
            </a:r>
            <a:r>
              <a:rPr lang="de-DE" sz="2000" dirty="0" smtClean="0"/>
              <a:t>„</a:t>
            </a:r>
            <a:r>
              <a:rPr lang="de-DE" sz="2000" dirty="0" err="1"/>
              <a:t>Helfensbedürftig</a:t>
            </a:r>
            <a:r>
              <a:rPr lang="de-DE" sz="2000" dirty="0"/>
              <a:t>“ </a:t>
            </a:r>
            <a:r>
              <a:rPr lang="de-DE" sz="2000" dirty="0" smtClean="0"/>
              <a:t> (</a:t>
            </a:r>
            <a:r>
              <a:rPr lang="de-DE" sz="1600" dirty="0" smtClean="0"/>
              <a:t>K. Dörner)</a:t>
            </a:r>
            <a:endParaRPr lang="de-DE" sz="1600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700808"/>
            <a:ext cx="9144000" cy="4896544"/>
          </a:xfrm>
        </p:spPr>
        <p:txBody>
          <a:bodyPr>
            <a:normAutofit fontScale="85000" lnSpcReduction="20000"/>
          </a:bodyPr>
          <a:lstStyle/>
          <a:p>
            <a:endParaRPr lang="de-DE" dirty="0" smtClean="0"/>
          </a:p>
          <a:p>
            <a:r>
              <a:rPr lang="de-DE" dirty="0" smtClean="0"/>
              <a:t>Ziel:  Fürsorgendes Gemeinwesen</a:t>
            </a:r>
          </a:p>
          <a:p>
            <a:pPr marL="0" indent="0">
              <a:buNone/>
            </a:pPr>
            <a:endParaRPr lang="de-DE" dirty="0" smtClean="0"/>
          </a:p>
          <a:p>
            <a:pPr marL="274320" indent="-274320">
              <a:defRPr/>
            </a:pPr>
            <a:r>
              <a:rPr lang="de-DE" dirty="0" smtClean="0"/>
              <a:t>Stadtteil </a:t>
            </a:r>
            <a:endParaRPr lang="de-DE" dirty="0"/>
          </a:p>
          <a:p>
            <a:pPr marL="274320" indent="-274320">
              <a:defRPr/>
            </a:pPr>
            <a:r>
              <a:rPr lang="de-DE" dirty="0"/>
              <a:t>Nachbarschaft/ Vernetzung</a:t>
            </a:r>
          </a:p>
          <a:p>
            <a:pPr marL="274320" indent="-274320">
              <a:defRPr/>
            </a:pPr>
            <a:r>
              <a:rPr lang="de-DE" dirty="0"/>
              <a:t>ambulante Wohnpflegegruppen </a:t>
            </a:r>
          </a:p>
          <a:p>
            <a:pPr marL="274320" indent="-274320">
              <a:defRPr/>
            </a:pPr>
            <a:r>
              <a:rPr lang="de-DE" dirty="0"/>
              <a:t>im Kontext eines aktiven Stadtteils </a:t>
            </a:r>
            <a:r>
              <a:rPr lang="de-DE" dirty="0" smtClean="0"/>
              <a:t> (</a:t>
            </a:r>
            <a:r>
              <a:rPr lang="de-DE" dirty="0"/>
              <a:t>3. Sozialraum)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Stadtteil-Manager, Stadtteil-Concierge</a:t>
            </a:r>
            <a:endParaRPr lang="de-DE" dirty="0"/>
          </a:p>
          <a:p>
            <a:r>
              <a:rPr lang="de-DE" dirty="0"/>
              <a:t>Nachbarschaft</a:t>
            </a:r>
            <a:r>
              <a:rPr lang="de-DE" dirty="0" smtClean="0"/>
              <a:t>,…</a:t>
            </a:r>
            <a:endParaRPr lang="de-DE" dirty="0"/>
          </a:p>
          <a:p>
            <a:r>
              <a:rPr lang="de-DE" dirty="0"/>
              <a:t>ambulante Pflege, Tagespflege, </a:t>
            </a:r>
            <a:r>
              <a:rPr lang="de-DE" dirty="0" smtClean="0"/>
              <a:t>Treff-Punkt, Zuverdienst, …</a:t>
            </a:r>
          </a:p>
          <a:p>
            <a:r>
              <a:rPr lang="de-DE" dirty="0" smtClean="0"/>
              <a:t>Sinn-gebend  </a:t>
            </a:r>
            <a:r>
              <a:rPr lang="de-DE" sz="2000" dirty="0" smtClean="0"/>
              <a:t>(z.B. für psychisch kranke Menschen)</a:t>
            </a:r>
          </a:p>
          <a:p>
            <a:r>
              <a:rPr lang="de-DE" sz="2800" dirty="0" err="1"/>
              <a:t>s</a:t>
            </a:r>
            <a:r>
              <a:rPr lang="de-DE" sz="2800" dirty="0" err="1" smtClean="0"/>
              <a:t>low</a:t>
            </a:r>
            <a:r>
              <a:rPr lang="de-DE" sz="2800" dirty="0" smtClean="0"/>
              <a:t> </a:t>
            </a:r>
            <a:r>
              <a:rPr lang="de-DE" sz="2800" dirty="0" err="1" smtClean="0"/>
              <a:t>work</a:t>
            </a:r>
            <a:r>
              <a:rPr lang="de-DE" sz="2800" dirty="0" smtClean="0"/>
              <a:t>   statt   „husch, husch“  Pflege</a:t>
            </a:r>
            <a:endParaRPr lang="de-DE" sz="2800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487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Hymne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>
              <a:buFont typeface="Wingdings" pitchFamily="2" charset="2"/>
              <a:buNone/>
            </a:pPr>
            <a:r>
              <a:rPr lang="de-DE" dirty="0"/>
              <a:t>                   </a:t>
            </a:r>
            <a:r>
              <a:rPr lang="de-DE" sz="4300" b="1" dirty="0" smtClean="0"/>
              <a:t>Live </a:t>
            </a:r>
            <a:r>
              <a:rPr lang="de-DE" sz="4300" b="1" dirty="0" err="1"/>
              <a:t>is</a:t>
            </a:r>
            <a:r>
              <a:rPr lang="de-DE" sz="4300" b="1" dirty="0"/>
              <a:t> Life“</a:t>
            </a:r>
          </a:p>
          <a:p>
            <a:pPr>
              <a:buFont typeface="Wingdings" pitchFamily="2" charset="2"/>
              <a:buNone/>
            </a:pPr>
            <a:endParaRPr lang="de-DE" sz="4300" b="1" dirty="0"/>
          </a:p>
          <a:p>
            <a:pPr>
              <a:buFont typeface="Wingdings" pitchFamily="2" charset="2"/>
              <a:buNone/>
            </a:pPr>
            <a:r>
              <a:rPr lang="de-DE" dirty="0"/>
              <a:t>     </a:t>
            </a:r>
            <a:endParaRPr lang="de-DE" dirty="0" smtClean="0"/>
          </a:p>
          <a:p>
            <a:pPr>
              <a:buFont typeface="Wingdings" pitchFamily="2" charset="2"/>
              <a:buNone/>
            </a:pPr>
            <a:endParaRPr lang="de-DE" dirty="0"/>
          </a:p>
          <a:p>
            <a:pPr>
              <a:buFont typeface="Wingdings" pitchFamily="2" charset="2"/>
              <a:buNone/>
            </a:pPr>
            <a:r>
              <a:rPr lang="de-DE" dirty="0" smtClean="0"/>
              <a:t>       Hit </a:t>
            </a:r>
            <a:r>
              <a:rPr lang="de-DE" dirty="0"/>
              <a:t>der österreichischen Gruppe Opus</a:t>
            </a:r>
          </a:p>
        </p:txBody>
      </p:sp>
    </p:spTree>
    <p:extLst>
      <p:ext uri="{BB962C8B-B14F-4D97-AF65-F5344CB8AC3E}">
        <p14:creationId xmlns:p14="http://schemas.microsoft.com/office/powerpoint/2010/main" val="257035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48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17563"/>
            <a:ext cx="2519362" cy="666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mtClean="0"/>
              <a:t>„Wir“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7088" y="1484313"/>
            <a:ext cx="7859712" cy="4824412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de-DE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de-DE" sz="2800" dirty="0" smtClean="0"/>
              <a:t>Stadtteil 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de-DE" sz="2800" dirty="0" smtClean="0"/>
              <a:t>Nachbarschaft/ Vernetzung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de-DE" sz="2800" dirty="0" smtClean="0"/>
              <a:t>ambulante Wohnpflegegruppen 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de-DE" sz="2800" dirty="0" smtClean="0"/>
              <a:t>im Kontext eines aktiven Stadtteils </a:t>
            </a:r>
          </a:p>
          <a:p>
            <a:pPr marL="0" indent="0" eaLnBrk="1" fontAlgn="auto" hangingPunct="1">
              <a:spcAft>
                <a:spcPts val="0"/>
              </a:spcAft>
              <a:buFont typeface="Brush Script MT" pitchFamily="66" charset="0"/>
              <a:buNone/>
              <a:defRPr/>
            </a:pPr>
            <a:r>
              <a:rPr lang="de-DE" sz="2800" dirty="0"/>
              <a:t> </a:t>
            </a:r>
            <a:r>
              <a:rPr lang="de-DE" sz="2800" dirty="0" smtClean="0"/>
              <a:t>  (3</a:t>
            </a:r>
            <a:r>
              <a:rPr lang="de-DE" sz="2800" dirty="0"/>
              <a:t>. </a:t>
            </a:r>
            <a:r>
              <a:rPr lang="de-DE" sz="2800" dirty="0" smtClean="0"/>
              <a:t>Sozialraum)       plus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de-DE" sz="2800" dirty="0" smtClean="0"/>
              <a:t>Krisenfamilien (</a:t>
            </a:r>
            <a:r>
              <a:rPr lang="de-DE" sz="2800" dirty="0" err="1" smtClean="0"/>
              <a:t>Crisis-families</a:t>
            </a:r>
            <a:r>
              <a:rPr lang="de-DE" sz="2800" dirty="0" smtClean="0"/>
              <a:t>)</a:t>
            </a:r>
            <a:r>
              <a:rPr lang="de-DE" sz="2800" dirty="0"/>
              <a:t> </a:t>
            </a:r>
            <a:endParaRPr lang="de-DE" sz="2800" dirty="0" smtClean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de-DE" sz="2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800" dirty="0" smtClean="0"/>
              <a:t>„Warum Ich-linge keine Chance mehr haben!“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800" dirty="0" smtClean="0"/>
              <a:t>   </a:t>
            </a:r>
            <a:r>
              <a:rPr lang="de-DE" sz="2000" dirty="0" smtClean="0"/>
              <a:t>(H. </a:t>
            </a:r>
            <a:r>
              <a:rPr lang="de-DE" sz="2000" dirty="0" err="1" smtClean="0"/>
              <a:t>Opachowsky</a:t>
            </a:r>
            <a:r>
              <a:rPr lang="de-DE" sz="2000" dirty="0" smtClean="0"/>
              <a:t>)                                                            </a:t>
            </a:r>
            <a:r>
              <a:rPr lang="de-DE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sz="2800" dirty="0" smtClean="0"/>
              <a:t> „</a:t>
            </a:r>
            <a:r>
              <a:rPr lang="de-DE" sz="2800" dirty="0" err="1" smtClean="0"/>
              <a:t>Helfensbedürftig</a:t>
            </a:r>
            <a:r>
              <a:rPr lang="de-DE" sz="2800" dirty="0" smtClean="0"/>
              <a:t>“   (</a:t>
            </a:r>
            <a:r>
              <a:rPr lang="de-DE" sz="2000" dirty="0" smtClean="0"/>
              <a:t>K. Dörner)</a:t>
            </a:r>
          </a:p>
        </p:txBody>
      </p:sp>
    </p:spTree>
    <p:extLst>
      <p:ext uri="{BB962C8B-B14F-4D97-AF65-F5344CB8AC3E}">
        <p14:creationId xmlns:p14="http://schemas.microsoft.com/office/powerpoint/2010/main" val="264787304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Bi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0"/>
            <a:ext cx="6489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75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graphicFrame>
        <p:nvGraphicFramePr>
          <p:cNvPr id="39939" name="Inhaltsplatzhalter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844675" y="1219200"/>
          <a:ext cx="5453063" cy="493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Worksheet" r:id="rId4" imgW="14118213" imgH="12780391" progId="Excel.Sheet.8">
                  <p:embed/>
                </p:oleObj>
              </mc:Choice>
              <mc:Fallback>
                <p:oleObj name="Worksheet" r:id="rId4" imgW="14118213" imgH="12780391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5" y="1219200"/>
                        <a:ext cx="5453063" cy="493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265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Home-Treatment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                        Weshalb soll ein Patient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          zwangsweise eingeliefert werden,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   wenn er auch zuhause behandelt werden kann?</a:t>
            </a:r>
          </a:p>
        </p:txBody>
      </p:sp>
    </p:spTree>
    <p:extLst>
      <p:ext uri="{BB962C8B-B14F-4D97-AF65-F5344CB8AC3E}">
        <p14:creationId xmlns:p14="http://schemas.microsoft.com/office/powerpoint/2010/main" val="376877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686800" cy="936402"/>
          </a:xfrm>
        </p:spPr>
        <p:txBody>
          <a:bodyPr>
            <a:normAutofit/>
          </a:bodyPr>
          <a:lstStyle/>
          <a:p>
            <a:r>
              <a:rPr lang="de-DE" sz="3800" dirty="0"/>
              <a:t> </a:t>
            </a:r>
            <a:r>
              <a:rPr lang="de-DE" sz="3800" dirty="0" smtClean="0"/>
              <a:t>Aktueller Stand nach 5 Jahren:</a:t>
            </a:r>
            <a:endParaRPr lang="de-DE" sz="3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844674"/>
            <a:ext cx="8964612" cy="4896693"/>
          </a:xfrm>
        </p:spPr>
        <p:txBody>
          <a:bodyPr>
            <a:normAutofit/>
          </a:bodyPr>
          <a:lstStyle/>
          <a:p>
            <a:r>
              <a:rPr lang="de-DE" dirty="0" smtClean="0"/>
              <a:t>4 </a:t>
            </a:r>
            <a:r>
              <a:rPr lang="de-DE" dirty="0" err="1" smtClean="0"/>
              <a:t>sektorisiert</a:t>
            </a:r>
            <a:r>
              <a:rPr lang="de-DE" dirty="0" smtClean="0"/>
              <a:t> </a:t>
            </a:r>
            <a:r>
              <a:rPr lang="de-DE" dirty="0"/>
              <a:t>arbeitende Home-Treatment Teams </a:t>
            </a:r>
          </a:p>
          <a:p>
            <a:r>
              <a:rPr lang="de-DE" dirty="0"/>
              <a:t>Kriseninterventionszentrum (K-I-Z:  </a:t>
            </a:r>
            <a:r>
              <a:rPr lang="de-DE" dirty="0" smtClean="0"/>
              <a:t> 7 </a:t>
            </a:r>
            <a:r>
              <a:rPr lang="de-DE" dirty="0"/>
              <a:t>Tage/Wo)</a:t>
            </a:r>
          </a:p>
          <a:p>
            <a:r>
              <a:rPr lang="de-DE" dirty="0"/>
              <a:t>Home-Treatment-Abteilung mit Zuverdienst und </a:t>
            </a:r>
            <a:r>
              <a:rPr lang="de-DE" dirty="0" err="1"/>
              <a:t>Ergotherapiepraxis</a:t>
            </a:r>
            <a:r>
              <a:rPr lang="de-DE" dirty="0"/>
              <a:t> in Lauenburg</a:t>
            </a:r>
          </a:p>
          <a:p>
            <a:r>
              <a:rPr lang="de-DE" dirty="0" smtClean="0"/>
              <a:t>4 Tageskliniken </a:t>
            </a:r>
            <a:r>
              <a:rPr lang="de-DE" dirty="0"/>
              <a:t>(dezentral) mit Ambulanzen </a:t>
            </a:r>
          </a:p>
          <a:p>
            <a:r>
              <a:rPr lang="de-DE" dirty="0"/>
              <a:t>Ausweitung der Ambulanz </a:t>
            </a:r>
            <a:r>
              <a:rPr lang="de-DE" sz="2000" dirty="0"/>
              <a:t>(ca. 4.000 statt 2.800 Scheine)</a:t>
            </a:r>
          </a:p>
          <a:p>
            <a:r>
              <a:rPr lang="de-DE" dirty="0"/>
              <a:t>Krisen-Familien</a:t>
            </a:r>
          </a:p>
          <a:p>
            <a:r>
              <a:rPr lang="de-DE" dirty="0" smtClean="0"/>
              <a:t>Peer-support</a:t>
            </a:r>
            <a:endParaRPr lang="de-DE" sz="21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60709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 1 Station (</a:t>
            </a:r>
            <a:r>
              <a:rPr lang="de-DE" dirty="0" smtClean="0">
                <a:cs typeface="+mj-cs"/>
              </a:rPr>
              <a:t>20 Betten</a:t>
            </a:r>
            <a:r>
              <a:rPr lang="de-DE" dirty="0">
                <a:cs typeface="+mj-cs"/>
              </a:rPr>
              <a:t>)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060575"/>
            <a:ext cx="8229600" cy="446405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ea typeface="ＭＳ Ｐゴシック" pitchFamily="34" charset="-128"/>
              </a:rPr>
              <a:t>stationäre Behandlungstage insg.: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dirty="0" smtClean="0">
                <a:ea typeface="ＭＳ Ｐゴシック" pitchFamily="34" charset="-128"/>
              </a:rPr>
              <a:t>          8.000/Jahr statt 18.000 Tage/J. vorher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de-DE" dirty="0" smtClean="0">
                <a:ea typeface="ＭＳ Ｐゴシック" pitchFamily="34" charset="-128"/>
              </a:rPr>
              <a:t>für 188.000 Einwohner</a:t>
            </a:r>
          </a:p>
          <a:p>
            <a:pPr eaLnBrk="1" hangingPunct="1">
              <a:defRPr/>
            </a:pPr>
            <a:r>
              <a:rPr lang="de-DE" dirty="0" smtClean="0">
                <a:ea typeface="ＭＳ Ｐゴシック" pitchFamily="34" charset="-128"/>
              </a:rPr>
              <a:t>Verweildauer: ca. 1 Woche (6,7)</a:t>
            </a:r>
          </a:p>
          <a:p>
            <a:pPr eaLnBrk="1" hangingPunct="1">
              <a:defRPr/>
            </a:pPr>
            <a:r>
              <a:rPr lang="de-DE" dirty="0" smtClean="0">
                <a:ea typeface="ＭＳ Ｐゴシック" pitchFamily="34" charset="-128"/>
              </a:rPr>
              <a:t>ohne Erhöhung von Wiederaufnahmen</a:t>
            </a:r>
          </a:p>
        </p:txBody>
      </p:sp>
    </p:spTree>
    <p:extLst>
      <p:ext uri="{BB962C8B-B14F-4D97-AF65-F5344CB8AC3E}">
        <p14:creationId xmlns:p14="http://schemas.microsoft.com/office/powerpoint/2010/main" val="216707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de-DE" dirty="0" smtClean="0"/>
              <a:t>Psychiatrische Abteilung Geesthacht:</a:t>
            </a:r>
            <a:br>
              <a:rPr lang="de-DE" dirty="0" smtClean="0"/>
            </a:br>
            <a:r>
              <a:rPr lang="de-DE" dirty="0" smtClean="0"/>
              <a:t>Stationäre Versorgung</a:t>
            </a:r>
          </a:p>
        </p:txBody>
      </p:sp>
      <p:graphicFrame>
        <p:nvGraphicFramePr>
          <p:cNvPr id="38915" name="Inhaltsplatzhalter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479550" y="2393950"/>
          <a:ext cx="6183313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Worksheet" r:id="rId4" imgW="6182983" imgH="2587890" progId="Excel.Sheet.8">
                  <p:embed/>
                </p:oleObj>
              </mc:Choice>
              <mc:Fallback>
                <p:oleObj name="Worksheet" r:id="rId4" imgW="6182983" imgH="2587890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2393950"/>
                        <a:ext cx="6183313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805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>
            <a:graphicFrameLocks/>
          </p:cNvGraphicFramePr>
          <p:nvPr/>
        </p:nvGraphicFramePr>
        <p:xfrm>
          <a:off x="323528" y="476672"/>
          <a:ext cx="835292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291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>
          <a:xfrm>
            <a:off x="250825" y="277813"/>
            <a:ext cx="8713788" cy="1422995"/>
          </a:xfrm>
        </p:spPr>
        <p:txBody>
          <a:bodyPr>
            <a:normAutofit/>
          </a:bodyPr>
          <a:lstStyle/>
          <a:p>
            <a:pPr eaLnBrk="1" hangingPunct="1"/>
            <a:r>
              <a:rPr lang="de-DE" dirty="0" smtClean="0"/>
              <a:t>  Neue Balance zwischen Krankenhaus-</a:t>
            </a:r>
            <a:br>
              <a:rPr lang="de-DE" dirty="0" smtClean="0"/>
            </a:br>
            <a:r>
              <a:rPr lang="de-DE" dirty="0" smtClean="0"/>
              <a:t>  und   Gemeindepsychiatrie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quarter" idx="1"/>
          </p:nvPr>
        </p:nvGraphicFramePr>
        <p:xfrm>
          <a:off x="457200" y="1773238"/>
          <a:ext cx="8229600" cy="508952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2007 (3 Stationen)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2012  (1 Station)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Stationär: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17.539</a:t>
                      </a:r>
                      <a:r>
                        <a:rPr kumimoji="0" lang="de-DE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(bed-days)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7.344</a:t>
                      </a:r>
                      <a:r>
                        <a:rPr kumimoji="0" 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</a:t>
                      </a: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(</a:t>
                      </a:r>
                      <a:r>
                        <a:rPr kumimoji="0" 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bed-days</a:t>
                      </a: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Tageskliniken: in     Mölln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4.107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4.633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     in </a:t>
                      </a:r>
                      <a:r>
                        <a:rPr kumimoji="0" 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Schwarzenbek</a:t>
                      </a:r>
                      <a:endParaRPr kumimoji="0" 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3.935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3.180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psychosomatische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Tagesklinik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3.437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2.833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Akut Tagesklinik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3.951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Home-Treatment- 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CR- Team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5.246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Ambulanz / PIA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2.800 (Patienten)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4.000 (Patienten)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78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703262"/>
          </a:xfrm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de-DE" sz="3800" smtClean="0">
                <a:ea typeface="ＭＳ Ｐゴシック" pitchFamily="34" charset="-128"/>
              </a:rPr>
              <a:t>Überflüssig machen: UB mit Zwang</a:t>
            </a:r>
          </a:p>
        </p:txBody>
      </p:sp>
      <p:graphicFrame>
        <p:nvGraphicFramePr>
          <p:cNvPr id="16426" name="Group 42"/>
          <p:cNvGraphicFramePr>
            <a:graphicFrameLocks noGrp="1"/>
          </p:cNvGraphicFramePr>
          <p:nvPr>
            <p:ph idx="4294967295"/>
          </p:nvPr>
        </p:nvGraphicFramePr>
        <p:xfrm>
          <a:off x="179388" y="1600200"/>
          <a:ext cx="8964612" cy="4600605"/>
        </p:xfrm>
        <a:graphic>
          <a:graphicData uri="http://schemas.openxmlformats.org/drawingml/2006/table">
            <a:tbl>
              <a:tblPr/>
              <a:tblGrid>
                <a:gridCol w="2241550"/>
                <a:gridCol w="2241550"/>
                <a:gridCol w="2239962"/>
                <a:gridCol w="2241550"/>
              </a:tblGrid>
              <a:tr h="760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de-DE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2008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2009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2011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Keine Einweisung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257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219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228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Freiwillig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 93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  55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 97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Psych-KG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95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57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55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de-DE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de-DE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de-DE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de-DE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Einsätze insg.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Pers.: m:w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 445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233:206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 334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197:137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   383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  202:181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38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keanos">
  <a:themeElements>
    <a:clrScheme name="Okeanos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keanos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chichten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  <a:fontScheme name="Schichten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chichten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  <a:fontScheme name="Schichten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750</Words>
  <Application>Microsoft Office PowerPoint</Application>
  <PresentationFormat>Bildschirmpräsentation (4:3)</PresentationFormat>
  <Paragraphs>220</Paragraphs>
  <Slides>25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7" baseType="lpstr">
      <vt:lpstr>Okeanos</vt:lpstr>
      <vt:lpstr>Worksheet</vt:lpstr>
      <vt:lpstr>Gemeindenahe psychiatrische Unterstützungs - und Versorgungsstrukturen </vt:lpstr>
      <vt:lpstr>Deklaration von Madrid, UN-Behindertenkonvention, Grundgesetz, World Psychiat. Association</vt:lpstr>
      <vt:lpstr>Home-Treatment</vt:lpstr>
      <vt:lpstr> Aktueller Stand nach 5 Jahren:</vt:lpstr>
      <vt:lpstr> 1 Station (20 Betten) </vt:lpstr>
      <vt:lpstr>Psychiatrische Abteilung Geesthacht: Stationäre Versorgung</vt:lpstr>
      <vt:lpstr>PowerPoint-Präsentation</vt:lpstr>
      <vt:lpstr>  Neue Balance zwischen Krankenhaus-   und   Gemeindepsychiatrie</vt:lpstr>
      <vt:lpstr>Überflüssig machen: UB mit Zwang</vt:lpstr>
      <vt:lpstr>PowerPoint-Präsentation</vt:lpstr>
      <vt:lpstr>Metamorphosen (Ovid)</vt:lpstr>
      <vt:lpstr>Tätige Gemeinschaft - Kollegialität</vt:lpstr>
      <vt:lpstr>Für alte Menschen ein Muss:  Mobile Kriseninterventionsteam</vt:lpstr>
      <vt:lpstr>Extended Mind  -   Was „psycho“ war, muss „sozio“ werden                           </vt:lpstr>
      <vt:lpstr>Haushaltsgemeinschaften  als Teil des Stadtteils</vt:lpstr>
      <vt:lpstr>Immobilientherapie  oder  housing first </vt:lpstr>
      <vt:lpstr>PowerPoint-Präsentation</vt:lpstr>
      <vt:lpstr>Mensch als Beziehungswesen:  Der Ort des Lebens ist Ort der Behandlung</vt:lpstr>
      <vt:lpstr>Überindividuelle Gesamtpauschale</vt:lpstr>
      <vt:lpstr>Neues  „Wir“  „Warum  Ich-linge  keine Chance mehr haben!“ (H. Opaschowsky) „Helfensbedürftig“  (K. Dörner)</vt:lpstr>
      <vt:lpstr>Die Hymne</vt:lpstr>
      <vt:lpstr>PowerPoint-Präsentation</vt:lpstr>
      <vt:lpstr>„Wir“</vt:lpstr>
      <vt:lpstr>PowerPoint-Präsentation</vt:lpstr>
      <vt:lpstr>PowerPoint-Präsentation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Eine Station ist genug!</dc:title>
  <dc:creator>Heißler, Matthias</dc:creator>
  <cp:lastModifiedBy>Kultursaal</cp:lastModifiedBy>
  <cp:revision>21</cp:revision>
  <dcterms:created xsi:type="dcterms:W3CDTF">2013-09-06T07:45:12Z</dcterms:created>
  <dcterms:modified xsi:type="dcterms:W3CDTF">2013-09-12T13:02:57Z</dcterms:modified>
</cp:coreProperties>
</file>